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46" r:id="rId2"/>
    <p:sldId id="332" r:id="rId3"/>
    <p:sldId id="379" r:id="rId4"/>
    <p:sldId id="363" r:id="rId5"/>
    <p:sldId id="364" r:id="rId6"/>
    <p:sldId id="365" r:id="rId7"/>
    <p:sldId id="366" r:id="rId8"/>
    <p:sldId id="389" r:id="rId9"/>
    <p:sldId id="388" r:id="rId10"/>
    <p:sldId id="370" r:id="rId11"/>
  </p:sldIdLst>
  <p:sldSz cx="12187238" cy="6854825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  <p15:guide id="3" orient="horz" pos="21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DE9837"/>
    <a:srgbClr val="065280"/>
    <a:srgbClr val="A5A5A5"/>
    <a:srgbClr val="FF7C80"/>
    <a:srgbClr val="ED7D31"/>
    <a:srgbClr val="2E75B6"/>
    <a:srgbClr val="4472C4"/>
    <a:srgbClr val="FF912B"/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54" autoAdjust="0"/>
    <p:restoredTop sz="94660"/>
  </p:normalViewPr>
  <p:slideViewPr>
    <p:cSldViewPr snapToGrid="0">
      <p:cViewPr>
        <p:scale>
          <a:sx n="79" d="100"/>
          <a:sy n="79" d="100"/>
        </p:scale>
        <p:origin x="-414" y="-30"/>
      </p:cViewPr>
      <p:guideLst>
        <p:guide orient="horz" pos="2160"/>
        <p:guide orient="horz" pos="215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90486949303479E-2"/>
          <c:y val="0.11168592989129612"/>
          <c:w val="0.79674645589336923"/>
          <c:h val="0.776628140217408"/>
        </c:manualLayout>
      </c:layout>
      <c:barChart>
        <c:barDir val="bar"/>
        <c:grouping val="clustered"/>
        <c:varyColors val="0"/>
        <c:ser>
          <c:idx val="2"/>
          <c:order val="0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DE9837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671744"/>
        <c:axId val="44672512"/>
      </c:barChart>
      <c:catAx>
        <c:axId val="446717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anchor="ctr"/>
          <a:lstStyle/>
          <a:p>
            <a:pPr>
              <a:defRPr sz="12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44672512"/>
        <c:crosses val="autoZero"/>
        <c:auto val="1"/>
        <c:lblAlgn val="ctr"/>
        <c:lblOffset val="100"/>
        <c:noMultiLvlLbl val="0"/>
      </c:catAx>
      <c:valAx>
        <c:axId val="44672512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4467174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Segoe UI" pitchFamily="34" charset="0"/>
              <a:cs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90517783347492E-2"/>
          <c:y val="0"/>
          <c:w val="0.79674645589336923"/>
          <c:h val="0.982208949674788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3"/>
          <c:order val="1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er>
          <c:idx val="5"/>
          <c:order val="2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0094848"/>
        <c:axId val="50096384"/>
      </c:barChart>
      <c:catAx>
        <c:axId val="500948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anchor="ctr"/>
          <a:lstStyle/>
          <a:p>
            <a:pPr>
              <a:defRPr sz="12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50096384"/>
        <c:crosses val="autoZero"/>
        <c:auto val="1"/>
        <c:lblAlgn val="ctr"/>
        <c:lblOffset val="100"/>
        <c:noMultiLvlLbl val="0"/>
      </c:catAx>
      <c:valAx>
        <c:axId val="50096384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5009484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Segoe UI" pitchFamily="34" charset="0"/>
              <a:cs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90486949303847E-2"/>
          <c:y val="0.11168592989129611"/>
          <c:w val="0.79674645589336923"/>
          <c:h val="0.776628140217409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15.7</c:v>
                </c:pt>
              </c:numCache>
            </c:numRef>
          </c:val>
        </c:ser>
        <c:ser>
          <c:idx val="3"/>
          <c:order val="1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8.6</c:v>
                </c:pt>
              </c:numCache>
            </c:numRef>
          </c:val>
        </c:ser>
        <c:ser>
          <c:idx val="5"/>
          <c:order val="2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3.7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230592"/>
        <c:axId val="51232128"/>
      </c:barChart>
      <c:catAx>
        <c:axId val="512305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anchor="ctr"/>
          <a:lstStyle/>
          <a:p>
            <a:pPr>
              <a:defRPr sz="12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51232128"/>
        <c:crosses val="autoZero"/>
        <c:auto val="1"/>
        <c:lblAlgn val="ctr"/>
        <c:lblOffset val="100"/>
        <c:noMultiLvlLbl val="0"/>
      </c:catAx>
      <c:valAx>
        <c:axId val="51232128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5123059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Segoe UI" pitchFamily="34" charset="0"/>
              <a:cs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90486949303847E-2"/>
          <c:y val="0.11168592989129611"/>
          <c:w val="0.79674645589336923"/>
          <c:h val="0.776628140217409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DE9837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374720"/>
        <c:axId val="68759936"/>
      </c:barChart>
      <c:catAx>
        <c:axId val="513747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anchor="ctr"/>
          <a:lstStyle/>
          <a:p>
            <a:pPr>
              <a:defRPr sz="12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68759936"/>
        <c:crosses val="autoZero"/>
        <c:auto val="1"/>
        <c:lblAlgn val="ctr"/>
        <c:lblOffset val="100"/>
        <c:noMultiLvlLbl val="0"/>
      </c:catAx>
      <c:valAx>
        <c:axId val="68759936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5137472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Segoe UI" pitchFamily="34" charset="0"/>
              <a:cs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90486949303902E-2"/>
          <c:y val="0.11168592989129611"/>
          <c:w val="0.79674645589336923"/>
          <c:h val="0.776628140217410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DE9837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2601984"/>
        <c:axId val="72603520"/>
      </c:barChart>
      <c:catAx>
        <c:axId val="726019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anchor="ctr"/>
          <a:lstStyle/>
          <a:p>
            <a:pPr>
              <a:defRPr sz="12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72603520"/>
        <c:crosses val="autoZero"/>
        <c:auto val="1"/>
        <c:lblAlgn val="ctr"/>
        <c:lblOffset val="100"/>
        <c:noMultiLvlLbl val="0"/>
      </c:catAx>
      <c:valAx>
        <c:axId val="72603520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726019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Segoe UI" pitchFamily="34" charset="0"/>
              <a:cs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90517783347492E-2"/>
          <c:y val="0"/>
          <c:w val="0.79674645589336923"/>
          <c:h val="0.982208949674788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3"/>
          <c:order val="1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er>
          <c:idx val="5"/>
          <c:order val="2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2740864"/>
        <c:axId val="72742400"/>
      </c:barChart>
      <c:catAx>
        <c:axId val="727408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anchor="ctr"/>
          <a:lstStyle/>
          <a:p>
            <a:pPr>
              <a:defRPr sz="12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72742400"/>
        <c:crosses val="autoZero"/>
        <c:auto val="1"/>
        <c:lblAlgn val="ctr"/>
        <c:lblOffset val="100"/>
        <c:noMultiLvlLbl val="0"/>
      </c:catAx>
      <c:valAx>
        <c:axId val="72742400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7274086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Segoe UI" pitchFamily="34" charset="0"/>
              <a:cs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90486949303847E-2"/>
          <c:y val="0.11168592989129611"/>
          <c:w val="0.79674645589336923"/>
          <c:h val="0.776628140217409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15.7</c:v>
                </c:pt>
              </c:numCache>
            </c:numRef>
          </c:val>
        </c:ser>
        <c:ser>
          <c:idx val="3"/>
          <c:order val="1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996596514197576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8.6</c:v>
                </c:pt>
              </c:numCache>
            </c:numRef>
          </c:val>
        </c:ser>
        <c:ser>
          <c:idx val="5"/>
          <c:order val="2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3.7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2663040"/>
        <c:axId val="72664576"/>
      </c:barChart>
      <c:catAx>
        <c:axId val="726630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anchor="ctr"/>
          <a:lstStyle/>
          <a:p>
            <a:pPr>
              <a:defRPr sz="12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72664576"/>
        <c:crosses val="autoZero"/>
        <c:auto val="1"/>
        <c:lblAlgn val="ctr"/>
        <c:lblOffset val="100"/>
        <c:noMultiLvlLbl val="0"/>
      </c:catAx>
      <c:valAx>
        <c:axId val="72664576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726630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Segoe UI" pitchFamily="34" charset="0"/>
              <a:cs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E3931-FEAE-4205-94B3-6EC3F0216BB1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3ABA5-0D5D-4CF5-9C29-E606FAF711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907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E22E6-95E6-4B13-BEC7-B29957BED295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ED8DB-8A49-4F72-BF81-62C3854BB6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78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79750" y="4689500"/>
            <a:ext cx="5438125" cy="4442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3363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56589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85783" y="4343387"/>
            <a:ext cx="5486385" cy="41147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740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79750" y="4689500"/>
            <a:ext cx="5438125" cy="4442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3363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2094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f20609fbd_0_11:notes"/>
          <p:cNvSpPr txBox="1">
            <a:spLocks noGrp="1"/>
          </p:cNvSpPr>
          <p:nvPr>
            <p:ph type="body" idx="1"/>
          </p:nvPr>
        </p:nvSpPr>
        <p:spPr>
          <a:xfrm>
            <a:off x="679750" y="4689500"/>
            <a:ext cx="5438100" cy="44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5f20609fb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3363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1021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79750" y="4689500"/>
            <a:ext cx="5438125" cy="4442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3363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6853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79750" y="4689500"/>
            <a:ext cx="5438125" cy="4442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3363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08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85783" y="4343387"/>
            <a:ext cx="5486385" cy="41147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0978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f20609fbd_0_11:notes"/>
          <p:cNvSpPr txBox="1">
            <a:spLocks noGrp="1"/>
          </p:cNvSpPr>
          <p:nvPr>
            <p:ph type="body" idx="1"/>
          </p:nvPr>
        </p:nvSpPr>
        <p:spPr>
          <a:xfrm>
            <a:off x="679750" y="4689500"/>
            <a:ext cx="5438100" cy="44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5f20609fb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3363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5433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85783" y="4343387"/>
            <a:ext cx="5486385" cy="41147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5004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406" y="1121843"/>
            <a:ext cx="9140429" cy="238649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406" y="3600371"/>
            <a:ext cx="9140429" cy="165499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614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274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1493" y="364956"/>
            <a:ext cx="2627873" cy="580914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874" y="364956"/>
            <a:ext cx="7731279" cy="580914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1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3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26" y="1708947"/>
            <a:ext cx="10511493" cy="285141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526" y="4587340"/>
            <a:ext cx="10511493" cy="149949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59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7873" y="1824780"/>
            <a:ext cx="5179576" cy="434932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69789" y="1824780"/>
            <a:ext cx="5179576" cy="434932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184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61" y="364958"/>
            <a:ext cx="10511493" cy="132494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61" y="1680384"/>
            <a:ext cx="5155772" cy="8235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461" y="2503915"/>
            <a:ext cx="5155772" cy="36828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9789" y="1680384"/>
            <a:ext cx="5181164" cy="8235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9789" y="2503915"/>
            <a:ext cx="5181164" cy="36828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921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327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876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62" y="456988"/>
            <a:ext cx="3930701" cy="159945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165" y="986969"/>
            <a:ext cx="6169789" cy="4871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462" y="2056448"/>
            <a:ext cx="3930701" cy="380982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93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62" y="456988"/>
            <a:ext cx="3930701" cy="159945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1165" y="986969"/>
            <a:ext cx="6169789" cy="487136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462" y="2056448"/>
            <a:ext cx="3930701" cy="380982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50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74" y="364958"/>
            <a:ext cx="10511493" cy="1324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7874" y="1824780"/>
            <a:ext cx="10511493" cy="4349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7873" y="6353409"/>
            <a:ext cx="2742129" cy="3649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715D7-86E7-4AF9-A7F4-4233378BBD34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7024" y="6353409"/>
            <a:ext cx="4113193" cy="3649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7238" y="6353409"/>
            <a:ext cx="2742129" cy="3649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8CBC2-232F-4BA7-A9EB-72333622C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77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jpe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8.jpe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8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8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jpe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descr="D:\Вурочные\ПРОЕКТ 9\Департамент Развития\Презентация 28 Информ\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88" y="-1589"/>
            <a:ext cx="12188822" cy="6858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 descr="D:\Вурочные\ПРОЕКТ 9\Департамент Развития\_ЛОГО\Brandbook\Logo Krasnodar region\Ru_Horizontal\Krasnodar_region_Ru_What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633" y="200556"/>
            <a:ext cx="4790155" cy="171077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/>
        </p:nvSpPr>
        <p:spPr>
          <a:xfrm>
            <a:off x="873717" y="6107725"/>
            <a:ext cx="388875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Региональный проектный офис</a:t>
            </a:r>
            <a:endParaRPr sz="2000" dirty="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882597" y="2689219"/>
            <a:ext cx="11154300" cy="17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Реализация национальных проектов </a:t>
            </a:r>
            <a:br>
              <a:rPr lang="ru-RU" sz="360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ru-RU" sz="360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в муниципальном </a:t>
            </a:r>
            <a:r>
              <a:rPr lang="ru-RU" sz="3600" b="1" dirty="0" smtClean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образовании город</a:t>
            </a:r>
            <a:r>
              <a:rPr lang="ru-RU" sz="360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/>
            </a:r>
            <a:br>
              <a:rPr lang="ru-RU" sz="360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ru-RU" sz="3600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Армавир</a:t>
            </a:r>
            <a:endParaRPr sz="3600" b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10845692" y="-598099"/>
            <a:ext cx="1024063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Герб МО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9" name="Google Shape;89;p1"/>
          <p:cNvCxnSpPr/>
          <p:nvPr/>
        </p:nvCxnSpPr>
        <p:spPr>
          <a:xfrm>
            <a:off x="11340472" y="-228767"/>
            <a:ext cx="11891" cy="67734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stealth" w="med" len="med"/>
          </a:ln>
        </p:spPr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6544" y="46291"/>
            <a:ext cx="16573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3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-3175"/>
            <a:ext cx="121872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 txBox="1"/>
          <p:nvPr/>
        </p:nvSpPr>
        <p:spPr>
          <a:xfrm>
            <a:off x="2324268" y="451084"/>
            <a:ext cx="700453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pPr algn="r"/>
            <a:r>
              <a:rPr lang="ru-RU" sz="1599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599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499441" y="425836"/>
            <a:ext cx="700453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pPr algn="r"/>
            <a:r>
              <a:rPr lang="ru-RU" sz="1599" b="1" dirty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599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Образование</a:t>
            </a:r>
            <a:endParaRPr sz="1599" i="1" dirty="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495050" y="955007"/>
            <a:ext cx="5299681" cy="33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r>
              <a:rPr lang="ru-RU" sz="1600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«Новые </a:t>
            </a:r>
            <a:r>
              <a:rPr lang="ru-RU" sz="1600" b="1" dirty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возможности для </a:t>
            </a:r>
            <a:r>
              <a:rPr lang="ru-RU" sz="1600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каждого»</a:t>
            </a:r>
            <a:endParaRPr sz="1600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55" name="Google Shape;155;p5" descr="D:\Вурочные\ПРОЕКТ 9\Департамент Развития\_ЛОГО\Brandbook\03-06.png"/>
          <p:cNvPicPr preferRelativeResize="0"/>
          <p:nvPr/>
        </p:nvPicPr>
        <p:blipFill rotWithShape="1">
          <a:blip r:embed="rId4" cstate="print">
            <a:alphaModFix/>
          </a:blip>
          <a:srcRect l="27658" t="49234"/>
          <a:stretch/>
        </p:blipFill>
        <p:spPr>
          <a:xfrm rot="5400000">
            <a:off x="-2519681" y="2597097"/>
            <a:ext cx="5479062" cy="2364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5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9715878" y="181791"/>
            <a:ext cx="632041" cy="85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820932"/>
              </p:ext>
            </p:extLst>
          </p:nvPr>
        </p:nvGraphicFramePr>
        <p:xfrm>
          <a:off x="1631593" y="1224680"/>
          <a:ext cx="8968095" cy="53340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076405"/>
                <a:gridCol w="609121"/>
                <a:gridCol w="4282569"/>
              </a:tblGrid>
              <a:tr h="5294324">
                <a:tc>
                  <a:txBody>
                    <a:bodyPr/>
                    <a:lstStyle/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1" dirty="0" smtClean="0">
                        <a:latin typeface="Times New Roman" pitchFamily="18" charset="0"/>
                        <a:ea typeface="Quattrocento Sans"/>
                        <a:cs typeface="Times New Roman" pitchFamily="18" charset="0"/>
                        <a:sym typeface="Quattrocento Sans"/>
                      </a:endParaRPr>
                    </a:p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РЕЗУЛЬТАТЫ: </a:t>
                      </a:r>
                    </a:p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600" b="1" i="1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по результатам  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I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квартала 2019 года 135 педагогов (25%) повысили  квалификацию  в системе повышения квалификации  (в целом на 2019 год запланировано  повышение квалификации 535 педагогов);</a:t>
                      </a:r>
                    </a:p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по состоянию на 1 августа  2019 года за счет средств Центра занятости населения города Армавира в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Армавирском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государственном педагогическом университете прошли обучение  10 педагогов, находящихся в декретном отпуске,   из общеобразовательных организаций: СОШ №№ 5, 8,11, 14, 15,18, 19,20. </a:t>
                      </a: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3" name="Рисунок 12" descr="учитель буд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04334" y="1484096"/>
            <a:ext cx="3238860" cy="2159240"/>
          </a:xfrm>
          <a:prstGeom prst="rect">
            <a:avLst/>
          </a:prstGeom>
        </p:spPr>
      </p:pic>
      <p:pic>
        <p:nvPicPr>
          <p:cNvPr id="15" name="Рисунок 14" descr="учитель буд.jpg"/>
          <p:cNvPicPr>
            <a:picLocks noChangeAspect="1"/>
          </p:cNvPicPr>
          <p:nvPr/>
        </p:nvPicPr>
        <p:blipFill>
          <a:blip r:embed="rId7" cstate="print"/>
          <a:srcRect l="11022"/>
          <a:stretch>
            <a:fillRect/>
          </a:stretch>
        </p:blipFill>
        <p:spPr>
          <a:xfrm>
            <a:off x="6597442" y="3931235"/>
            <a:ext cx="3264935" cy="242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77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D:\Вурочные\ПРОЕКТ 9\Департамент Развития\Презентация 28 Информ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-3175"/>
            <a:ext cx="12188826" cy="6858000"/>
          </a:xfrm>
          <a:prstGeom prst="rect">
            <a:avLst/>
          </a:prstGeom>
          <a:noFill/>
        </p:spPr>
      </p:pic>
      <p:pic>
        <p:nvPicPr>
          <p:cNvPr id="1026" name="Picture 2" descr="D:\Вурочные\ПРОЕКТ 9\Департамент Развития\Презентации\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084" y="26794"/>
            <a:ext cx="12188826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3083" y="314517"/>
            <a:ext cx="9340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Бюджет РП, реализуемых на территории МО</a:t>
            </a:r>
          </a:p>
          <a:p>
            <a:pPr algn="r"/>
            <a:r>
              <a:rPr lang="ru-RU" sz="1600" b="1" smtClean="0">
                <a:solidFill>
                  <a:srgbClr val="DE9837"/>
                </a:solidFill>
                <a:latin typeface="Segoe UI" pitchFamily="34" charset="0"/>
                <a:cs typeface="Segoe UI" pitchFamily="34" charset="0"/>
              </a:rPr>
              <a:t>город </a:t>
            </a:r>
            <a:r>
              <a:rPr lang="ru-RU" sz="1600" b="1" dirty="0" smtClean="0">
                <a:solidFill>
                  <a:srgbClr val="DE9837"/>
                </a:solidFill>
                <a:latin typeface="Segoe UI" pitchFamily="34" charset="0"/>
                <a:cs typeface="Segoe UI" pitchFamily="34" charset="0"/>
              </a:rPr>
              <a:t>Армавир</a:t>
            </a:r>
            <a:br>
              <a:rPr lang="ru-RU" sz="1600" b="1" dirty="0" smtClean="0">
                <a:solidFill>
                  <a:srgbClr val="DE9837"/>
                </a:solidFill>
                <a:latin typeface="Segoe UI" pitchFamily="34" charset="0"/>
                <a:cs typeface="Segoe UI" pitchFamily="34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endParaRPr lang="ru-RU" sz="1600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2562" y="1251437"/>
            <a:ext cx="1093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Бюджет,</a:t>
            </a:r>
          </a:p>
          <a:p>
            <a:pPr algn="ctr"/>
            <a:r>
              <a:rPr lang="ru-RU" sz="1400" i="1" dirty="0" err="1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млн</a:t>
            </a:r>
            <a:r>
              <a:rPr lang="ru-RU" sz="1400" i="1" dirty="0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ru-RU" sz="1400" i="1" dirty="0" err="1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руб</a:t>
            </a:r>
            <a:endParaRPr lang="ru-RU" sz="1400" i="1" dirty="0">
              <a:solidFill>
                <a:schemeClr val="bg1">
                  <a:lumMod val="50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5387" y="3320109"/>
            <a:ext cx="126142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cs typeface="Segoe UI" pitchFamily="34" charset="0"/>
              </a:rPr>
              <a:t>776,63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44590" y="4059581"/>
            <a:ext cx="9880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cs typeface="Segoe UI" pitchFamily="34" charset="0"/>
              </a:rPr>
              <a:t>89,98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17945" y="1252763"/>
            <a:ext cx="1093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Бюджет,</a:t>
            </a:r>
          </a:p>
          <a:p>
            <a:pPr algn="ctr"/>
            <a:r>
              <a:rPr lang="ru-RU" sz="1400" i="1" dirty="0" err="1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млн</a:t>
            </a:r>
            <a:r>
              <a:rPr lang="ru-RU" sz="1400" i="1" dirty="0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ru-RU" sz="1400" i="1" dirty="0" err="1" smtClean="0">
                <a:solidFill>
                  <a:schemeClr val="bg1">
                    <a:lumMod val="50000"/>
                  </a:schemeClr>
                </a:solidFill>
                <a:latin typeface="Segoe UI" pitchFamily="34" charset="0"/>
                <a:cs typeface="Segoe UI" pitchFamily="34" charset="0"/>
              </a:rPr>
              <a:t>руб</a:t>
            </a:r>
            <a:endParaRPr lang="ru-RU" sz="1400" i="1" dirty="0">
              <a:solidFill>
                <a:schemeClr val="bg1">
                  <a:lumMod val="50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044045" y="5624710"/>
            <a:ext cx="1247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cs typeface="Segoe UI" pitchFamily="34" charset="0"/>
              </a:rPr>
              <a:t>Всего:</a:t>
            </a:r>
            <a:endParaRPr lang="ru-RU" b="1" i="1" dirty="0">
              <a:solidFill>
                <a:schemeClr val="tx1">
                  <a:lumMod val="50000"/>
                  <a:lumOff val="50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814042" y="4056706"/>
            <a:ext cx="88879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cs typeface="Segoe UI" pitchFamily="34" charset="0"/>
              </a:rPr>
              <a:t>0,34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319794" y="5488971"/>
            <a:ext cx="187729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Segoe UI" pitchFamily="34" charset="0"/>
                <a:cs typeface="Segoe UI" pitchFamily="34" charset="0"/>
              </a:rPr>
              <a:t>866,95</a:t>
            </a:r>
            <a:endParaRPr lang="ru-RU" sz="2800" b="1" i="1" dirty="0">
              <a:solidFill>
                <a:schemeClr val="accent5">
                  <a:lumMod val="75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1340472" y="-228767"/>
            <a:ext cx="11891" cy="67734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5" descr="D:\Вурочные\ПРОЕКТ 9\Департамент Развития\_ЛОГО\Brandbook\03-06.png"/>
          <p:cNvPicPr>
            <a:picLocks noChangeAspect="1" noChangeArrowheads="1"/>
          </p:cNvPicPr>
          <p:nvPr/>
        </p:nvPicPr>
        <p:blipFill>
          <a:blip r:embed="rId4" cstate="print"/>
          <a:srcRect l="27659" t="49234"/>
          <a:stretch>
            <a:fillRect/>
          </a:stretch>
        </p:blipFill>
        <p:spPr bwMode="auto">
          <a:xfrm rot="5400000">
            <a:off x="-2440526" y="3090293"/>
            <a:ext cx="5479062" cy="1644860"/>
          </a:xfrm>
          <a:prstGeom prst="rect">
            <a:avLst/>
          </a:prstGeom>
          <a:noFill/>
        </p:spPr>
      </p:pic>
      <p:pic>
        <p:nvPicPr>
          <p:cNvPr id="24" name="Picture 5" descr="D:\Вурочные\ПРОЕКТ 9\Департамент Развития\_ЛОГО\Brandbook\03-06.png"/>
          <p:cNvPicPr>
            <a:picLocks noChangeAspect="1" noChangeArrowheads="1"/>
          </p:cNvPicPr>
          <p:nvPr/>
        </p:nvPicPr>
        <p:blipFill>
          <a:blip r:embed="rId4" cstate="print"/>
          <a:srcRect l="27659" t="49234"/>
          <a:stretch>
            <a:fillRect/>
          </a:stretch>
        </p:blipFill>
        <p:spPr bwMode="auto">
          <a:xfrm rot="5400000">
            <a:off x="8210220" y="3087417"/>
            <a:ext cx="5479062" cy="1644860"/>
          </a:xfrm>
          <a:prstGeom prst="rect">
            <a:avLst/>
          </a:prstGeom>
          <a:noFill/>
        </p:spPr>
      </p:pic>
      <p:pic>
        <p:nvPicPr>
          <p:cNvPr id="25" name="Google Shape;90;p1"/>
          <p:cNvPicPr preferRelativeResize="0"/>
          <p:nvPr/>
        </p:nvPicPr>
        <p:blipFill>
          <a:blip r:embed="rId5" cstate="print"/>
          <a:stretch>
            <a:fillRect/>
          </a:stretch>
        </p:blipFill>
        <p:spPr>
          <a:xfrm>
            <a:off x="11094083" y="298869"/>
            <a:ext cx="516560" cy="6343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680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-3175"/>
            <a:ext cx="12187238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0" name="Google Shape;150;p5"/>
          <p:cNvGraphicFramePr/>
          <p:nvPr/>
        </p:nvGraphicFramePr>
        <p:xfrm>
          <a:off x="2507077" y="1259457"/>
          <a:ext cx="8048970" cy="187506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6467418"/>
                <a:gridCol w="1581552"/>
              </a:tblGrid>
              <a:tr h="517891">
                <a:tc grid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65643">
                <a:tc gridSpan="2">
                  <a:txBody>
                    <a:bodyPr/>
                    <a:lstStyle/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</a:pPr>
                      <a:endParaRPr sz="1800" dirty="0"/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245"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  <a:tr h="717077">
                <a:tc>
                  <a:txBody>
                    <a:bodyPr/>
                    <a:lstStyle/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100" baseline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1" name="Google Shape;151;p5"/>
          <p:cNvSpPr txBox="1"/>
          <p:nvPr/>
        </p:nvSpPr>
        <p:spPr>
          <a:xfrm>
            <a:off x="2324268" y="451084"/>
            <a:ext cx="700453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pPr algn="r"/>
            <a:r>
              <a:rPr lang="ru-RU" sz="1599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599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499441" y="425836"/>
            <a:ext cx="700453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pPr algn="r"/>
            <a:r>
              <a:rPr lang="ru-RU" sz="1599" b="1" dirty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599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Демография</a:t>
            </a:r>
            <a:endParaRPr sz="1599" i="1" dirty="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628433" y="957308"/>
            <a:ext cx="8166926" cy="522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r>
              <a:rPr lang="ru-RU" sz="1399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«Содействие </a:t>
            </a:r>
            <a:r>
              <a:rPr lang="ru-RU" sz="1399" b="1" dirty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занятости женщин-создание условий дошкольного образования для детей в возрасте до 3-х  </a:t>
            </a:r>
            <a:r>
              <a:rPr lang="ru-RU" sz="1399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лет»</a:t>
            </a:r>
            <a:endParaRPr sz="1399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55" name="Google Shape;155;p5" descr="D:\Вурочные\ПРОЕКТ 9\Департамент Развития\_ЛОГО\Brandbook\03-06.png"/>
          <p:cNvPicPr preferRelativeResize="0"/>
          <p:nvPr/>
        </p:nvPicPr>
        <p:blipFill rotWithShape="1">
          <a:blip r:embed="rId4" cstate="print">
            <a:alphaModFix/>
          </a:blip>
          <a:srcRect l="27658" t="49234"/>
          <a:stretch/>
        </p:blipFill>
        <p:spPr>
          <a:xfrm rot="5400000">
            <a:off x="-2639603" y="2672390"/>
            <a:ext cx="5479062" cy="2364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5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11021033" y="194510"/>
            <a:ext cx="632041" cy="85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073831"/>
              </p:ext>
            </p:extLst>
          </p:nvPr>
        </p:nvGraphicFramePr>
        <p:xfrm>
          <a:off x="1576138" y="1556071"/>
          <a:ext cx="8982060" cy="518217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497303"/>
                <a:gridCol w="181087"/>
                <a:gridCol w="4303670"/>
              </a:tblGrid>
              <a:tr h="5182176">
                <a:tc>
                  <a:txBody>
                    <a:bodyPr/>
                    <a:lstStyle/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600" b="1" i="1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РЕЗУЛЬТАТЫ В</a:t>
                      </a:r>
                      <a:r>
                        <a:rPr lang="ru-RU" sz="1600" b="1" i="1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2019 ГОДУ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: </a:t>
                      </a:r>
                    </a:p>
                    <a:p>
                      <a:pPr marL="371475" marR="0" lvl="0" indent="-28575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в МО г. Армавир создано 8 групп семейного воспитания для 26 детей дошкольного возраста;  </a:t>
                      </a:r>
                    </a:p>
                    <a:p>
                      <a:pPr marL="371475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в 2019 году запланирован капитальный ремонт в ДОУ № 18 на 120 мест. </a:t>
                      </a:r>
                    </a:p>
                    <a:p>
                      <a:pPr marL="371475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ЗАДАЧИ НА</a:t>
                      </a:r>
                      <a:r>
                        <a:rPr lang="ru-RU" sz="1600" b="1" i="1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ПЕРИОД С 2019 ПО 2021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:</a:t>
                      </a:r>
                    </a:p>
                    <a:p>
                      <a:pPr marL="428625" marR="0" lvl="0" indent="-3429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на 2020 год запланировано строительство пристроек в ДОУ №№ 6, 18,25 на 180 мест.</a:t>
                      </a:r>
                    </a:p>
                    <a:p>
                      <a:pPr marL="428625" marR="0" lvl="0" indent="-3429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на 2019-2020 учебный год запланировано открытие дополнительно еще 4-х групп семейного воспитания и функционирование 83–х групп кратковременного пребывания для 1200 детей дошкольного возраста преимущественно от 1, 5 до 3-х лет.</a:t>
                      </a:r>
                    </a:p>
                    <a:p>
                      <a:pPr marL="428625" marR="0" lvl="0" indent="-3429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в 2021 году начнется строительство ДОУ на 330 мест по адресу: ул. Лавриненко,1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.</a:t>
                      </a: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endParaRPr lang="ru-RU" sz="16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5" name="Рисунок 14" descr="DSCN6316.JPG"/>
          <p:cNvPicPr>
            <a:picLocks noChangeAspect="1"/>
          </p:cNvPicPr>
          <p:nvPr/>
        </p:nvPicPr>
        <p:blipFill>
          <a:blip r:embed="rId6" cstate="print"/>
          <a:srcRect b="10145"/>
          <a:stretch>
            <a:fillRect/>
          </a:stretch>
        </p:blipFill>
        <p:spPr>
          <a:xfrm>
            <a:off x="7938427" y="1816334"/>
            <a:ext cx="3104820" cy="2092380"/>
          </a:xfrm>
          <a:prstGeom prst="rect">
            <a:avLst/>
          </a:prstGeom>
        </p:spPr>
      </p:pic>
      <p:pic>
        <p:nvPicPr>
          <p:cNvPr id="16" name="Рисунок 15" descr="DSC02372.JPG"/>
          <p:cNvPicPr>
            <a:picLocks noChangeAspect="1"/>
          </p:cNvPicPr>
          <p:nvPr/>
        </p:nvPicPr>
        <p:blipFill>
          <a:blip r:embed="rId7" cstate="print"/>
          <a:srcRect t="7952" r="4575" b="8857"/>
          <a:stretch>
            <a:fillRect/>
          </a:stretch>
        </p:blipFill>
        <p:spPr>
          <a:xfrm>
            <a:off x="7938427" y="4366288"/>
            <a:ext cx="3131103" cy="204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5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8826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0" name="Google Shape;150;p5"/>
          <p:cNvGraphicFramePr/>
          <p:nvPr>
            <p:extLst>
              <p:ext uri="{D42A27DB-BD31-4B8C-83A1-F6EECF244321}">
                <p14:modId xmlns:p14="http://schemas.microsoft.com/office/powerpoint/2010/main" val="3067657289"/>
              </p:ext>
            </p:extLst>
          </p:nvPr>
        </p:nvGraphicFramePr>
        <p:xfrm>
          <a:off x="1121436" y="1259457"/>
          <a:ext cx="10200282" cy="62332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363780"/>
                <a:gridCol w="947828"/>
                <a:gridCol w="2884408"/>
                <a:gridCol w="2004266"/>
              </a:tblGrid>
              <a:tr h="2422206"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ПОКАЗАТЕЛИ, ДОВЕДЕННЫЕ ДО МО: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Обеспечение возможности изучать предметную область «Технология» и другие предметные области на базе организаций, имеющих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высокооснащенные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ученико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-места, в т.ч. детских технопарков «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Кванториум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»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20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Arial"/>
                        </a:rPr>
                        <a:t>Создание материально-технической базы в школах для реализации основных и дополнительных общеобразовательных программ цифрового и гуманитарного профилей в расположенных в сельской местности и малых городах</a:t>
                      </a: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endParaRPr lang="ru-RU" sz="13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endParaRPr sz="1200" b="0" kern="1200" dirty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897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РЕЗУЛЬТАТЫ 2019:</a:t>
                      </a:r>
                      <a:endParaRPr sz="1400" b="1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</a:tr>
              <a:tr h="1019702">
                <a:tc gridSpan="3">
                  <a:txBody>
                    <a:bodyPr/>
                    <a:lstStyle/>
                    <a:p>
                      <a:pPr marL="371475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открытие в сентябре 2019 года на базе МАОУ-СОШ № 20 Центра образования цифрового и гуманитарного профилей «Точка роста»;</a:t>
                      </a:r>
                    </a:p>
                    <a:p>
                      <a:pPr marL="371475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начато строительство общеобразовательной школы на 1100 мест в микрорайоне Северный.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1300" baseline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1" i="1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ЗАДАЧИ</a:t>
                      </a: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:</a:t>
                      </a:r>
                    </a:p>
                    <a:p>
                      <a:pPr marL="371475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закупка учебных кабинетов в СОШ №№ 2,23, лицей № 11 имени В.В. </a:t>
                      </a:r>
                      <a:r>
                        <a:rPr lang="ru-RU" sz="1300" baseline="0" dirty="0" err="1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Рассохина</a:t>
                      </a: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.</a:t>
                      </a:r>
                    </a:p>
                    <a:p>
                      <a:pPr marL="371475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с целью профессионального самоопределения обучающихся на базе Центра детского 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(юношеского) научно-технического творчества запланировано создание современного 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технопарка «</a:t>
                      </a:r>
                      <a:r>
                        <a:rPr lang="ru-RU" sz="1300" baseline="0" dirty="0" err="1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Кванториум</a:t>
                      </a:r>
                      <a:r>
                        <a:rPr lang="ru-RU" sz="1300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»;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1300" baseline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</a:tr>
              <a:tr h="339907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  <a:tr h="339907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1" name="Google Shape;151;p5"/>
          <p:cNvSpPr txBox="1"/>
          <p:nvPr/>
        </p:nvSpPr>
        <p:spPr>
          <a:xfrm>
            <a:off x="1067453" y="451084"/>
            <a:ext cx="934006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1301034" y="425836"/>
            <a:ext cx="934006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Образование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403988" y="879602"/>
            <a:ext cx="566848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«Современная школа»</a:t>
            </a:r>
            <a:endParaRPr sz="1400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1380226" y="-586597"/>
            <a:ext cx="2474267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Форма для заполнения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5" descr="D:\Вурочные\ПРОЕКТ 9\Департамент Развития\_ЛОГО\Brandbook\03-06.png"/>
          <p:cNvPicPr preferRelativeResize="0"/>
          <p:nvPr/>
        </p:nvPicPr>
        <p:blipFill rotWithShape="1">
          <a:blip r:embed="rId4">
            <a:alphaModFix/>
          </a:blip>
          <a:srcRect l="27658" t="49234"/>
          <a:stretch/>
        </p:blipFill>
        <p:spPr>
          <a:xfrm rot="5400000">
            <a:off x="-2534256" y="2996563"/>
            <a:ext cx="5648526" cy="1662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5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23647" y="181790"/>
            <a:ext cx="842783" cy="851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Таисия\Desktop\Точка роста\BB92F938-9EDD-4DB4-ADAD-4E6518DD72BC.jpeg"/>
          <p:cNvPicPr/>
          <p:nvPr/>
        </p:nvPicPr>
        <p:blipFill>
          <a:blip r:embed="rId6" cstate="print"/>
          <a:srcRect l="12166"/>
          <a:stretch>
            <a:fillRect/>
          </a:stretch>
        </p:blipFill>
        <p:spPr bwMode="auto">
          <a:xfrm>
            <a:off x="8950081" y="4170623"/>
            <a:ext cx="2991709" cy="271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079591608"/>
              </p:ext>
            </p:extLst>
          </p:nvPr>
        </p:nvGraphicFramePr>
        <p:xfrm>
          <a:off x="6816938" y="1746893"/>
          <a:ext cx="4273026" cy="649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0201" y="2941862"/>
            <a:ext cx="4279763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79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g5f20609fbd_0_11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588" y="-3175"/>
            <a:ext cx="12188822" cy="685799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4" name="Google Shape;164;g5f20609fbd_0_11"/>
          <p:cNvGraphicFramePr/>
          <p:nvPr>
            <p:extLst>
              <p:ext uri="{D42A27DB-BD31-4B8C-83A1-F6EECF244321}">
                <p14:modId xmlns:p14="http://schemas.microsoft.com/office/powerpoint/2010/main" val="364950407"/>
              </p:ext>
            </p:extLst>
          </p:nvPr>
        </p:nvGraphicFramePr>
        <p:xfrm>
          <a:off x="1121435" y="1314359"/>
          <a:ext cx="10878059" cy="5097284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440148"/>
                <a:gridCol w="224401"/>
                <a:gridCol w="3076067"/>
                <a:gridCol w="2137443"/>
              </a:tblGrid>
              <a:tr h="4487664"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ПОКАЗАТЕЛИ,</a:t>
                      </a:r>
                      <a:r>
                        <a:rPr lang="ru-RU" sz="1400" b="1" i="1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</a:t>
                      </a:r>
                      <a:r>
                        <a:rPr lang="ru-RU" sz="1400" b="1" i="1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ДОВЕДЕННЫЕ ДО МО: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1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Доля </a:t>
                      </a:r>
                      <a:r>
                        <a:rPr lang="ru-RU" sz="1400" b="0" dirty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детей в возрасте от 5 до 18 лет, охваченных дополнительным образованием, </a:t>
                      </a:r>
                      <a:r>
                        <a:rPr lang="ru-RU" sz="1400" b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%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600" b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600" b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endParaRPr lang="ru-RU" b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Число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детей, охваченных деятельностью детских технопарков «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Кванториум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»,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тыс.чел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.</a:t>
                      </a:r>
                      <a:endParaRPr sz="1600" b="0" kern="1200" dirty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ЗАДАЧА: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1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Создание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на базе Дворца детского и юношеского творчества  опорного центра по развитию региональной системы дополнительного  образования детей Краснодарского края </a:t>
                      </a: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0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794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  <a:tr h="302857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kern="1200" dirty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5" name="Google Shape;165;g5f20609fbd_0_11"/>
          <p:cNvSpPr txBox="1"/>
          <p:nvPr/>
        </p:nvSpPr>
        <p:spPr>
          <a:xfrm>
            <a:off x="1067453" y="451084"/>
            <a:ext cx="9340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6" name="Google Shape;166;g5f20609fbd_0_11"/>
          <p:cNvSpPr txBox="1"/>
          <p:nvPr/>
        </p:nvSpPr>
        <p:spPr>
          <a:xfrm>
            <a:off x="1301034" y="425836"/>
            <a:ext cx="9340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Образование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7" name="Google Shape;167;g5f20609fbd_0_11"/>
          <p:cNvSpPr txBox="1"/>
          <p:nvPr/>
        </p:nvSpPr>
        <p:spPr>
          <a:xfrm>
            <a:off x="1310289" y="972473"/>
            <a:ext cx="10223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«Успех </a:t>
            </a:r>
            <a:r>
              <a:rPr lang="ru-RU" b="1" dirty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каждого </a:t>
            </a:r>
            <a:r>
              <a:rPr lang="ru-RU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ребёнка»</a:t>
            </a:r>
            <a:endParaRPr sz="1400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69" name="Google Shape;169;g5f20609fbd_0_11" descr="D:\Вурочные\ПРОЕКТ 9\Департамент Развития\_ЛОГО\Brandbook\03-06.png"/>
          <p:cNvPicPr preferRelativeResize="0"/>
          <p:nvPr/>
        </p:nvPicPr>
        <p:blipFill rotWithShape="1">
          <a:blip r:embed="rId4">
            <a:alphaModFix/>
          </a:blip>
          <a:srcRect l="27656" t="49233"/>
          <a:stretch/>
        </p:blipFill>
        <p:spPr>
          <a:xfrm rot="5400000">
            <a:off x="-2440527" y="3090295"/>
            <a:ext cx="5479065" cy="1644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5f20609fbd_0_11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23647" y="181790"/>
            <a:ext cx="842783" cy="85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Google Shape;127;p3"/>
          <p:cNvGraphicFramePr/>
          <p:nvPr>
            <p:extLst>
              <p:ext uri="{D42A27DB-BD31-4B8C-83A1-F6EECF244321}">
                <p14:modId xmlns:p14="http://schemas.microsoft.com/office/powerpoint/2010/main" val="2795254559"/>
              </p:ext>
            </p:extLst>
          </p:nvPr>
        </p:nvGraphicFramePr>
        <p:xfrm>
          <a:off x="6689558" y="1173192"/>
          <a:ext cx="4843831" cy="1233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Google Shape;127;p3"/>
          <p:cNvGraphicFramePr/>
          <p:nvPr>
            <p:extLst>
              <p:ext uri="{D42A27DB-BD31-4B8C-83A1-F6EECF244321}">
                <p14:modId xmlns:p14="http://schemas.microsoft.com/office/powerpoint/2010/main" val="2332781542"/>
              </p:ext>
            </p:extLst>
          </p:nvPr>
        </p:nvGraphicFramePr>
        <p:xfrm>
          <a:off x="6768862" y="2516947"/>
          <a:ext cx="4764527" cy="1623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2" name="Google Shape;90;p1"/>
          <p:cNvPicPr preferRelativeResize="0"/>
          <p:nvPr/>
        </p:nvPicPr>
        <p:blipFill>
          <a:blip r:embed="rId8" cstate="print"/>
          <a:stretch>
            <a:fillRect/>
          </a:stretch>
        </p:blipFill>
        <p:spPr>
          <a:xfrm>
            <a:off x="11076317" y="258792"/>
            <a:ext cx="595223" cy="690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Успех каждого ребенка 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40709" y="4140887"/>
            <a:ext cx="2725721" cy="181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9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588" y="-3175"/>
            <a:ext cx="12188826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0" name="Google Shape;150;p5"/>
          <p:cNvGraphicFramePr/>
          <p:nvPr>
            <p:extLst>
              <p:ext uri="{D42A27DB-BD31-4B8C-83A1-F6EECF244321}">
                <p14:modId xmlns:p14="http://schemas.microsoft.com/office/powerpoint/2010/main" val="1892082039"/>
              </p:ext>
            </p:extLst>
          </p:nvPr>
        </p:nvGraphicFramePr>
        <p:xfrm>
          <a:off x="1418730" y="1314358"/>
          <a:ext cx="10097525" cy="52165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420596"/>
                <a:gridCol w="837504"/>
                <a:gridCol w="2855350"/>
                <a:gridCol w="1984075"/>
              </a:tblGrid>
              <a:tr h="1580164">
                <a:tc>
                  <a:txBody>
                    <a:bodyPr/>
                    <a:lstStyle/>
                    <a:p>
                      <a:pPr marL="85725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ПОКАЗАТЕЛИ, ДОВЕДЕННЫЕ ДО МО: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6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Количество образовательных организаций,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обеспеченых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интернет-соединением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со скоростью соединения  не менее 50 Мбит/с  для сельских и 100 Мбит/с для городских и гарантированным интернет-трафиком, %</a:t>
                      </a:r>
                      <a:endParaRPr sz="1400" b="0" kern="1200" dirty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1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6695">
                <a:tc gridSpan="4">
                  <a:txBody>
                    <a:bodyPr/>
                    <a:lstStyle/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Quattrocento Sans"/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7363">
                <a:tc gridSpan="4"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ЗАДАЧИ НА ПЕРИОД С 2020 ПО 2022 ГГ.: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endParaRPr lang="ru-RU" sz="1200" b="1" i="1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Внедрение целевой модели цифровой образовательной среды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на базе образовательных организаций: 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гимназии № 1, лицея № 11 имени В.В.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Рассохина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, 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СОШ №№ 3,4,7,9,18,19,23,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Армавирского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механико-технологического , 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Аграрно-технологического и Юридического техникумов.</a:t>
                      </a:r>
                    </a:p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738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  <a:tr h="705430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1" name="Google Shape;151;p5"/>
          <p:cNvSpPr txBox="1"/>
          <p:nvPr/>
        </p:nvSpPr>
        <p:spPr>
          <a:xfrm>
            <a:off x="1067453" y="451084"/>
            <a:ext cx="934006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1301034" y="425836"/>
            <a:ext cx="934006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Образование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310289" y="972473"/>
            <a:ext cx="1022322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«Цифровая образовательная среда»</a:t>
            </a:r>
            <a:endParaRPr sz="1400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1380226" y="-586597"/>
            <a:ext cx="2474267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Форма для заполнения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5" descr="D:\Вурочные\ПРОЕКТ 9\Департамент Развития\_ЛОГО\Brandbook\03-06.png"/>
          <p:cNvPicPr preferRelativeResize="0"/>
          <p:nvPr/>
        </p:nvPicPr>
        <p:blipFill rotWithShape="1">
          <a:blip r:embed="rId4">
            <a:alphaModFix/>
          </a:blip>
          <a:srcRect l="27658" t="49234"/>
          <a:stretch/>
        </p:blipFill>
        <p:spPr>
          <a:xfrm rot="5400000">
            <a:off x="-2440526" y="3090293"/>
            <a:ext cx="5479062" cy="1644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5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23647" y="181790"/>
            <a:ext cx="842783" cy="85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Google Shape;127;p3"/>
          <p:cNvGraphicFramePr/>
          <p:nvPr>
            <p:extLst>
              <p:ext uri="{D42A27DB-BD31-4B8C-83A1-F6EECF244321}">
                <p14:modId xmlns:p14="http://schemas.microsoft.com/office/powerpoint/2010/main" val="204532986"/>
              </p:ext>
            </p:extLst>
          </p:nvPr>
        </p:nvGraphicFramePr>
        <p:xfrm>
          <a:off x="6112042" y="1449239"/>
          <a:ext cx="5343837" cy="1983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4" name="Google Shape;90;p1"/>
          <p:cNvPicPr preferRelativeResize="0"/>
          <p:nvPr/>
        </p:nvPicPr>
        <p:blipFill>
          <a:blip r:embed="rId7" cstate="print"/>
          <a:stretch>
            <a:fillRect/>
          </a:stretch>
        </p:blipFill>
        <p:spPr>
          <a:xfrm>
            <a:off x="11076317" y="258792"/>
            <a:ext cx="595223" cy="690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Цифровая образовательная среда 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1554" y="3912723"/>
            <a:ext cx="2993770" cy="224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2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588" y="-3175"/>
            <a:ext cx="12188826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0" name="Google Shape;150;p5"/>
          <p:cNvGraphicFramePr/>
          <p:nvPr>
            <p:extLst>
              <p:ext uri="{D42A27DB-BD31-4B8C-83A1-F6EECF244321}">
                <p14:modId xmlns:p14="http://schemas.microsoft.com/office/powerpoint/2010/main" val="664634440"/>
              </p:ext>
            </p:extLst>
          </p:nvPr>
        </p:nvGraphicFramePr>
        <p:xfrm>
          <a:off x="1121435" y="1341764"/>
          <a:ext cx="10394820" cy="5143514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469054"/>
                <a:gridCol w="1943857"/>
                <a:gridCol w="2939418"/>
                <a:gridCol w="2042491"/>
              </a:tblGrid>
              <a:tr h="2012132">
                <a:tc>
                  <a:txBody>
                    <a:bodyPr/>
                    <a:lstStyle/>
                    <a:p>
                      <a:pPr marL="85725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ПОКАЗАТЕЛИ,</a:t>
                      </a:r>
                    </a:p>
                    <a:p>
                      <a:pPr marL="85725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ДОВЕДЕННЫЕ ДО МО:</a:t>
                      </a:r>
                    </a:p>
                    <a:p>
                      <a:pPr marL="85725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Доля учителей общеобразовательных организаций, вовлеченных  в национальную систему профессионального роста педагогических работников, %</a:t>
                      </a:r>
                      <a:endParaRPr sz="1400" b="0" kern="1200" dirty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1" dirty="0">
                        <a:latin typeface="Times New Roman" pitchFamily="18" charset="0"/>
                        <a:ea typeface="Quattrocento Sans"/>
                        <a:cs typeface="Times New Roman" pitchFamily="18" charset="0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363">
                <a:tc gridSpan="4">
                  <a:txBody>
                    <a:bodyPr/>
                    <a:lstStyle/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Quattrocento Sans"/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0347">
                <a:tc gridSpan="4"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endParaRPr lang="ru-RU" sz="1800" b="1" i="1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ЗАДАЧА: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Создание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на базе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Армавирского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филиала Института 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развития образования Краснодарского края 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Центра непрерывного повышения профессионального 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мастерства педагогических 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работников по модели «мини».</a:t>
                      </a:r>
                    </a:p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1525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  <a:tr h="571032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1" name="Google Shape;151;p5"/>
          <p:cNvSpPr txBox="1"/>
          <p:nvPr/>
        </p:nvSpPr>
        <p:spPr>
          <a:xfrm>
            <a:off x="1067453" y="451084"/>
            <a:ext cx="934006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1301034" y="425836"/>
            <a:ext cx="934006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Образование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310289" y="972473"/>
            <a:ext cx="1022322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«Учитель будущего»</a:t>
            </a:r>
            <a:endParaRPr sz="1400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1380226" y="-586597"/>
            <a:ext cx="2474267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Форма для заполнения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5" descr="D:\Вурочные\ПРОЕКТ 9\Департамент Развития\_ЛОГО\Brandbook\03-06.png"/>
          <p:cNvPicPr preferRelativeResize="0"/>
          <p:nvPr/>
        </p:nvPicPr>
        <p:blipFill rotWithShape="1">
          <a:blip r:embed="rId4">
            <a:alphaModFix/>
          </a:blip>
          <a:srcRect l="27658" t="49234"/>
          <a:stretch/>
        </p:blipFill>
        <p:spPr>
          <a:xfrm rot="5400000">
            <a:off x="-2440526" y="3090293"/>
            <a:ext cx="5479062" cy="1644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5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23647" y="181790"/>
            <a:ext cx="842783" cy="85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Google Shape;127;p3"/>
          <p:cNvGraphicFramePr/>
          <p:nvPr>
            <p:extLst>
              <p:ext uri="{D42A27DB-BD31-4B8C-83A1-F6EECF244321}">
                <p14:modId xmlns:p14="http://schemas.microsoft.com/office/powerpoint/2010/main" val="432288099"/>
              </p:ext>
            </p:extLst>
          </p:nvPr>
        </p:nvGraphicFramePr>
        <p:xfrm>
          <a:off x="5662863" y="1466491"/>
          <a:ext cx="5752958" cy="1950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1" name="Google Shape;90;p1"/>
          <p:cNvPicPr preferRelativeResize="0"/>
          <p:nvPr/>
        </p:nvPicPr>
        <p:blipFill>
          <a:blip r:embed="rId7" cstate="print"/>
          <a:stretch>
            <a:fillRect/>
          </a:stretch>
        </p:blipFill>
        <p:spPr>
          <a:xfrm>
            <a:off x="11076317" y="258792"/>
            <a:ext cx="595223" cy="690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Рисунок 1" descr="http://matrony.ru/wp-content/uploads/homepage-slider-pic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82029" y="4705255"/>
            <a:ext cx="2891596" cy="1811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0678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-132347"/>
            <a:ext cx="12187238" cy="698717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0" name="Google Shape;150;p5"/>
          <p:cNvGraphicFramePr/>
          <p:nvPr>
            <p:extLst>
              <p:ext uri="{D42A27DB-BD31-4B8C-83A1-F6EECF244321}">
                <p14:modId xmlns:p14="http://schemas.microsoft.com/office/powerpoint/2010/main" val="651333756"/>
              </p:ext>
            </p:extLst>
          </p:nvPr>
        </p:nvGraphicFramePr>
        <p:xfrm>
          <a:off x="1660357" y="1259458"/>
          <a:ext cx="9601201" cy="5140564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515854"/>
                <a:gridCol w="483795"/>
                <a:gridCol w="2715000"/>
                <a:gridCol w="1886552"/>
              </a:tblGrid>
              <a:tr h="2785994">
                <a:tc>
                  <a:txBody>
                    <a:bodyPr/>
                    <a:lstStyle/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РЕЗУЛЬТАТЫ:</a:t>
                      </a:r>
                    </a:p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в 2019 году МАДОУ №18 начата реализация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проекта мобильного консультационного центра в рамках реализации мероприятий   программы «Государственная поддержка некоммерческих организаций в целях оказания психолого-педагогической, методической и  консультационной помощи гражданам, имеющим детей». </a:t>
                      </a:r>
                    </a:p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Проект реализуется на средства гранта в размере 8 млн. 360 тыс.рублей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.</a:t>
                      </a:r>
                      <a:endParaRPr lang="ru-RU" sz="1600" b="0" kern="120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8973">
                <a:tc gridSpan="4">
                  <a:txBody>
                    <a:bodyPr/>
                    <a:lstStyle/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Quattrocento Sans"/>
                        <a:buNone/>
                      </a:pPr>
                      <a:endParaRPr lang="ru-RU" sz="1000" dirty="0" smtClean="0"/>
                    </a:p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Quattrocento Sans"/>
                        <a:buNone/>
                      </a:pPr>
                      <a:endParaRPr sz="1800" dirty="0"/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1839">
                <a:tc gridSpan="4">
                  <a:txBody>
                    <a:bodyPr/>
                    <a:lstStyle/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</a:pPr>
                      <a:endParaRPr sz="1800" dirty="0"/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8881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  <a:tr h="995497">
                <a:tc gridSpan="3">
                  <a:txBody>
                    <a:bodyPr/>
                    <a:lstStyle/>
                    <a:p>
                      <a:pPr marL="85725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100" baseline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68582" marR="68582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1" name="Google Shape;151;p5"/>
          <p:cNvSpPr txBox="1"/>
          <p:nvPr/>
        </p:nvSpPr>
        <p:spPr>
          <a:xfrm>
            <a:off x="2324268" y="451084"/>
            <a:ext cx="700453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pPr algn="r"/>
            <a:r>
              <a:rPr lang="ru-RU" sz="1599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599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499441" y="425836"/>
            <a:ext cx="700453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pPr algn="r"/>
            <a:r>
              <a:rPr lang="ru-RU" sz="1599" b="1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599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Образование</a:t>
            </a:r>
            <a:endParaRPr sz="1599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634603" y="886209"/>
            <a:ext cx="5181058" cy="33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3" tIns="45679" rIns="91383" bIns="45679" anchor="t" anchorCtr="0">
            <a:spAutoFit/>
          </a:bodyPr>
          <a:lstStyle/>
          <a:p>
            <a:r>
              <a:rPr lang="ru-RU" sz="1600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«Поддержка </a:t>
            </a:r>
            <a:r>
              <a:rPr lang="ru-RU" sz="1600" b="1" dirty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семей, имеющих </a:t>
            </a:r>
            <a:r>
              <a:rPr lang="ru-RU" sz="1600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детей»</a:t>
            </a:r>
            <a:endParaRPr sz="1600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55" name="Google Shape;155;p5" descr="D:\Вурочные\ПРОЕКТ 9\Департамент Развития\_ЛОГО\Brandbook\03-06.png"/>
          <p:cNvPicPr preferRelativeResize="0"/>
          <p:nvPr/>
        </p:nvPicPr>
        <p:blipFill rotWithShape="1">
          <a:blip r:embed="rId4" cstate="print">
            <a:alphaModFix/>
          </a:blip>
          <a:srcRect l="27658" t="49234"/>
          <a:stretch/>
        </p:blipFill>
        <p:spPr>
          <a:xfrm rot="5400000">
            <a:off x="-2503408" y="2768066"/>
            <a:ext cx="5479062" cy="2022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5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9715878" y="181791"/>
            <a:ext cx="632041" cy="851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DSC05342.JPG"/>
          <p:cNvPicPr>
            <a:picLocks noChangeAspect="1"/>
          </p:cNvPicPr>
          <p:nvPr/>
        </p:nvPicPr>
        <p:blipFill>
          <a:blip r:embed="rId6" cstate="print"/>
          <a:srcRect b="15580"/>
          <a:stretch>
            <a:fillRect/>
          </a:stretch>
        </p:blipFill>
        <p:spPr>
          <a:xfrm>
            <a:off x="6921011" y="4210815"/>
            <a:ext cx="3645568" cy="2308189"/>
          </a:xfrm>
          <a:prstGeom prst="rect">
            <a:avLst/>
          </a:prstGeom>
        </p:spPr>
      </p:pic>
      <p:pic>
        <p:nvPicPr>
          <p:cNvPr id="12" name="Рисунок 11" descr="IMG_473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57315" y="1484096"/>
            <a:ext cx="3572961" cy="2375164"/>
          </a:xfrm>
          <a:prstGeom prst="rect">
            <a:avLst/>
          </a:prstGeom>
        </p:spPr>
      </p:pic>
      <p:pic>
        <p:nvPicPr>
          <p:cNvPr id="13" name="Рисунок 12" descr="IMG_4740.jpg"/>
          <p:cNvPicPr>
            <a:picLocks noChangeAspect="1"/>
          </p:cNvPicPr>
          <p:nvPr/>
        </p:nvPicPr>
        <p:blipFill>
          <a:blip r:embed="rId8" cstate="print"/>
          <a:srcRect t="7143"/>
          <a:stretch>
            <a:fillRect/>
          </a:stretch>
        </p:blipFill>
        <p:spPr>
          <a:xfrm>
            <a:off x="2710811" y="4219133"/>
            <a:ext cx="3143250" cy="23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3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g5f20609fbd_0_11" descr="D:\Вурочные\ПРОЕКТ 9\Департамент Развития\Презентация 28 Информ\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588" y="-3175"/>
            <a:ext cx="12188822" cy="685799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4" name="Google Shape;164;g5f20609fbd_0_11"/>
          <p:cNvGraphicFramePr/>
          <p:nvPr>
            <p:extLst>
              <p:ext uri="{D42A27DB-BD31-4B8C-83A1-F6EECF244321}">
                <p14:modId xmlns:p14="http://schemas.microsoft.com/office/powerpoint/2010/main" val="2559626625"/>
              </p:ext>
            </p:extLst>
          </p:nvPr>
        </p:nvGraphicFramePr>
        <p:xfrm>
          <a:off x="1516396" y="1300823"/>
          <a:ext cx="10133513" cy="56083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067798"/>
                <a:gridCol w="209042"/>
                <a:gridCol w="4856673"/>
              </a:tblGrid>
              <a:tr h="3221033">
                <a:tc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ПОКАЗАТЕЛИ,</a:t>
                      </a:r>
                      <a:r>
                        <a:rPr lang="ru-RU" sz="1400" b="1" i="1" baseline="0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</a:t>
                      </a:r>
                      <a:r>
                        <a:rPr lang="ru-RU" sz="1400" b="1" i="1" dirty="0" smtClean="0"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ДОВЕДЕННЫЕ ДО МО:</a:t>
                      </a: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1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indent="0"/>
                      <a:r>
                        <a:rPr lang="ru-RU" sz="1400" b="0" baseline="0" dirty="0" smtClean="0">
                          <a:latin typeface="Segoe UI" pitchFamily="34" charset="0"/>
                          <a:cs typeface="Segoe UI" pitchFamily="34" charset="0"/>
                        </a:rPr>
                        <a:t>доля граждан вовлечённых </a:t>
                      </a:r>
                    </a:p>
                    <a:p>
                      <a:pPr marL="85725" indent="0"/>
                      <a:r>
                        <a:rPr lang="ru-RU" sz="1400" b="0" baseline="0" dirty="0" smtClean="0">
                          <a:latin typeface="Segoe UI" pitchFamily="34" charset="0"/>
                          <a:cs typeface="Segoe UI" pitchFamily="34" charset="0"/>
                        </a:rPr>
                        <a:t>в добровольческую деятельность %  </a:t>
                      </a:r>
                      <a:endParaRPr lang="ru-RU" sz="1400" b="0" dirty="0" smtClean="0">
                        <a:latin typeface="Segoe UI" pitchFamily="34" charset="0"/>
                        <a:cs typeface="Segoe UI" pitchFamily="34" charset="0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600" b="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ru-RU" sz="1400" baseline="0" dirty="0" smtClean="0">
                          <a:latin typeface="Segoe UI" pitchFamily="34" charset="0"/>
                          <a:cs typeface="Segoe UI" pitchFamily="34" charset="0"/>
                        </a:rPr>
                        <a:t>доля молодёжи, задействованной в мероприятиях по вовлечению в творческую деятельность %</a:t>
                      </a: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050" b="0" dirty="0" smtClean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РЕЗУЛЬТАТЫ: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2019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количество вовлечённых в добровольческую деятельность – 6326 чел.,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количество вовлечённых в творческую деятельность – 13557 чел.</a:t>
                      </a: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0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200" b="0" kern="1200" baseline="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200" b="0" kern="1200" baseline="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200" b="0" kern="1200" baseline="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400" b="0" kern="1200" baseline="0" dirty="0" smtClean="0">
                        <a:solidFill>
                          <a:schemeClr val="tx1"/>
                        </a:solidFill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количество вовлечённых в творческую деятельность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2020 – 14 912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2021 – 16 269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2022 – 17 624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2023 – 18 980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2024 – 20 336 чел</a:t>
                      </a:r>
                      <a:endParaRPr sz="1400" b="0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</a:tr>
              <a:tr h="1868639"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Quattrocento Sans"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ЗАДАЧИ НА</a:t>
                      </a:r>
                      <a:r>
                        <a:rPr lang="ru-RU" sz="1400" b="1" i="1" kern="1200" baseline="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 ПЕРИОД С 2020 ПО 2024 ГОДЫ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: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Quattrocento Sans"/>
                          <a:ea typeface="Quattrocento Sans"/>
                          <a:cs typeface="Quattrocento Sans"/>
                          <a:sym typeface="Quattrocento Sans"/>
                        </a:rPr>
                        <a:t>количество вовлечённых в добровольческую деятельность 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2020 – 7330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2021 – 7622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2022 – 8134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2023 – 8585 чел.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2024 – 9037 чел.</a:t>
                      </a:r>
                    </a:p>
                    <a:p>
                      <a:pPr marL="85725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0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763">
                <a:tc gridSpan="3">
                  <a:txBody>
                    <a:bodyPr/>
                    <a:lstStyle/>
                    <a:p>
                      <a:pPr marL="8572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i="1" dirty="0">
                        <a:latin typeface="Quattrocento Sans"/>
                        <a:ea typeface="Quattrocento Sans"/>
                        <a:cs typeface="Quattrocento Sans"/>
                        <a:sym typeface="Quattrocen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5" name="Google Shape;165;g5f20609fbd_0_11"/>
          <p:cNvSpPr txBox="1"/>
          <p:nvPr/>
        </p:nvSpPr>
        <p:spPr>
          <a:xfrm>
            <a:off x="1067453" y="451084"/>
            <a:ext cx="9340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6" name="Google Shape;166;g5f20609fbd_0_11"/>
          <p:cNvSpPr txBox="1"/>
          <p:nvPr/>
        </p:nvSpPr>
        <p:spPr>
          <a:xfrm>
            <a:off x="1301034" y="425836"/>
            <a:ext cx="9340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НП </a:t>
            </a:r>
            <a:r>
              <a:rPr lang="ru-RU" sz="1600" b="1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Образование</a:t>
            </a:r>
            <a:endParaRPr sz="1600" i="1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7" name="Google Shape;167;g5f20609fbd_0_11"/>
          <p:cNvSpPr txBox="1"/>
          <p:nvPr/>
        </p:nvSpPr>
        <p:spPr>
          <a:xfrm>
            <a:off x="1310289" y="972473"/>
            <a:ext cx="10223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DE9837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РП «Социальная активность»</a:t>
            </a:r>
            <a:endParaRPr sz="1400" i="1" dirty="0">
              <a:solidFill>
                <a:srgbClr val="DE9837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69" name="Google Shape;169;g5f20609fbd_0_11" descr="D:\Вурочные\ПРОЕКТ 9\Департамент Развития\_ЛОГО\Brandbook\03-06.png"/>
          <p:cNvPicPr preferRelativeResize="0"/>
          <p:nvPr/>
        </p:nvPicPr>
        <p:blipFill rotWithShape="1">
          <a:blip r:embed="rId4">
            <a:alphaModFix/>
          </a:blip>
          <a:srcRect l="27656" t="49233"/>
          <a:stretch/>
        </p:blipFill>
        <p:spPr>
          <a:xfrm rot="5400000">
            <a:off x="-2440527" y="3090295"/>
            <a:ext cx="5479065" cy="1644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5f20609fbd_0_11" descr="D:\Вурочные\ПРОЕКТ 9\Департамент Развития\Презентации\Презентация 55\иконки\03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23647" y="181790"/>
            <a:ext cx="842783" cy="85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Google Shape;127;p3"/>
          <p:cNvGraphicFramePr/>
          <p:nvPr>
            <p:extLst>
              <p:ext uri="{D42A27DB-BD31-4B8C-83A1-F6EECF244321}">
                <p14:modId xmlns:p14="http://schemas.microsoft.com/office/powerpoint/2010/main" val="3220137962"/>
              </p:ext>
            </p:extLst>
          </p:nvPr>
        </p:nvGraphicFramePr>
        <p:xfrm>
          <a:off x="6689558" y="1173193"/>
          <a:ext cx="4584031" cy="896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Google Shape;127;p3"/>
          <p:cNvGraphicFramePr/>
          <p:nvPr>
            <p:extLst>
              <p:ext uri="{D42A27DB-BD31-4B8C-83A1-F6EECF244321}">
                <p14:modId xmlns:p14="http://schemas.microsoft.com/office/powerpoint/2010/main" val="3177201427"/>
              </p:ext>
            </p:extLst>
          </p:nvPr>
        </p:nvGraphicFramePr>
        <p:xfrm>
          <a:off x="6768863" y="2516947"/>
          <a:ext cx="4480664" cy="1140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3" name="Picture 2" descr="C:\Users\Досуг\Desktop\NqoB9mpclf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15400" y="5280171"/>
            <a:ext cx="2617989" cy="1467622"/>
          </a:xfrm>
          <a:prstGeom prst="rect">
            <a:avLst/>
          </a:prstGeom>
          <a:noFill/>
        </p:spPr>
      </p:pic>
      <p:pic>
        <p:nvPicPr>
          <p:cNvPr id="15" name="Picture 2" descr="C:\Users\Досуг\Desktop\9T7dlNwo5I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38073" y="5184636"/>
            <a:ext cx="1922475" cy="12811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651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8334</TotalTime>
  <Words>789</Words>
  <Application>Microsoft Office PowerPoint</Application>
  <PresentationFormat>Произвольный</PresentationFormat>
  <Paragraphs>163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Органы государственной власти Краснодарского края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(дизайнер)</dc:creator>
  <cp:lastModifiedBy>Admin</cp:lastModifiedBy>
  <cp:revision>630</cp:revision>
  <cp:lastPrinted>2019-08-20T15:24:16Z</cp:lastPrinted>
  <dcterms:created xsi:type="dcterms:W3CDTF">2017-12-05T06:22:37Z</dcterms:created>
  <dcterms:modified xsi:type="dcterms:W3CDTF">2019-11-05T17:22:07Z</dcterms:modified>
</cp:coreProperties>
</file>