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12" r:id="rId2"/>
    <p:sldId id="260" r:id="rId3"/>
    <p:sldId id="370" r:id="rId4"/>
    <p:sldId id="373" r:id="rId5"/>
    <p:sldId id="372" r:id="rId6"/>
    <p:sldId id="314" r:id="rId7"/>
    <p:sldId id="316" r:id="rId8"/>
    <p:sldId id="317" r:id="rId9"/>
    <p:sldId id="318" r:id="rId10"/>
    <p:sldId id="319" r:id="rId11"/>
    <p:sldId id="321" r:id="rId12"/>
    <p:sldId id="315" r:id="rId13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60159"/>
    <a:srgbClr val="864EAC"/>
    <a:srgbClr val="FFC403"/>
    <a:srgbClr val="F6BD06"/>
    <a:srgbClr val="FCC104"/>
    <a:srgbClr val="1B81C3"/>
    <a:srgbClr val="218E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6" autoAdjust="0"/>
    <p:restoredTop sz="94660"/>
  </p:normalViewPr>
  <p:slideViewPr>
    <p:cSldViewPr snapToGrid="0">
      <p:cViewPr varScale="1">
        <p:scale>
          <a:sx n="72" d="100"/>
          <a:sy n="72" d="100"/>
        </p:scale>
        <p:origin x="89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80B4F8-DBE1-4759-80AD-50BEB86D8EB2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FA6AE-C598-43A5-B3E4-95AE3BF1B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22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FA6AE-C598-43A5-B3E4-95AE3BF1BE0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648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FA6AE-C598-43A5-B3E4-95AE3BF1BE0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839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FA6AE-C598-43A5-B3E4-95AE3BF1BE0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257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FA6AE-C598-43A5-B3E4-95AE3BF1BE0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470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FA6AE-C598-43A5-B3E4-95AE3BF1BE0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116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0FA6AE-C598-43A5-B3E4-95AE3BF1BE0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6041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0FA6AE-C598-43A5-B3E4-95AE3BF1BE0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2848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0FA6AE-C598-43A5-B3E4-95AE3BF1BE0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1030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FA6AE-C598-43A5-B3E4-95AE3BF1BE0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430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FA6AE-C598-43A5-B3E4-95AE3BF1BE0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871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FA6AE-C598-43A5-B3E4-95AE3BF1BE0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20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FA6AE-C598-43A5-B3E4-95AE3BF1BE0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806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C4F0D-5CEE-4892-97D2-BE0ADDE950AB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D8477-BED7-4129-8F07-774C1BEE31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2DC77-0381-4055-90C7-802A4723B78C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74015-5B17-4A9B-958B-5CF34F0903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4A271-75F5-48D9-92CF-D491C5771517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117CD-A675-46FF-87DE-59C5D03E7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4069B-3F1E-4308-9BFB-F204E9DC385B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9BD51-0635-4ED6-9DB4-F272F48BC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CD630-2B01-4700-BE7F-347789FB4B87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42336-4137-4787-9406-D495CC757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3A589-7BD4-44A8-B109-955FE5077C3B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FDE50-F045-459B-A5B0-B3BE8BBB9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B7FD1-E83B-4840-9866-9B40E7197E2F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EB563-ABEC-4512-ABE0-2E6DA1761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2479B-C69B-475A-BFAC-F28E36992A69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B3B8F-DBCE-4C67-B33A-92ED56430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21DE0-7B40-4E53-A5DF-32508CE7EF92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5A63E-6F27-4740-932C-20C51F3DE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FE0F5-7A11-4508-B17F-62E859736EDC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F057C-F65B-425F-B1CB-4FF10EFC54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D7F44-E305-488A-85EE-DD066791219D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0AB54-98B7-467C-B565-14C00EDAC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A53CE-A5B8-4E5A-824E-C770930BFA95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45AE8-06FE-4AD4-BFE3-E60EE61FB6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C8EF05-AB8E-4A71-AFC7-BB66D6BA1618}" type="datetimeFigureOut">
              <a:rPr lang="ru-RU"/>
              <a:pPr>
                <a:defRPr/>
              </a:pPr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8CC563-BFD1-4477-AFDC-B5FDAFA83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gif"/><Relationship Id="rId10" Type="http://schemas.openxmlformats.org/officeDocument/2006/relationships/image" Target="../media/image37.png"/><Relationship Id="rId4" Type="http://schemas.openxmlformats.org/officeDocument/2006/relationships/image" Target="../media/image31.gif"/><Relationship Id="rId9" Type="http://schemas.openxmlformats.org/officeDocument/2006/relationships/image" Target="../media/image3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9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EiPU_Logo.png">
            <a:extLst>
              <a:ext uri="{FF2B5EF4-FFF2-40B4-BE49-F238E27FC236}">
                <a16:creationId xmlns:a16="http://schemas.microsoft.com/office/drawing/2014/main" id="{5BE63157-8AA0-4CBA-ABE3-E49F4FD459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7" y="219325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5771807-7B82-4C37-BF2E-0EB1F12A3574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3C50C6-13C4-4C11-A41E-1D049EC5CE22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CB0DB7-1D75-4506-AC93-0139795F8B33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50510A-DED9-43E2-ABB8-C81E9BF731D6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31C761E-69BB-4868-BC87-7EC264734E02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6C26A6-033E-4B6B-9B79-DC80B29BF7F5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5B1C13-9BCB-47EF-92AC-B813E83E5858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@economSGU</a:t>
            </a:r>
            <a:endParaRPr lang="ru-RU" sz="831" b="1" dirty="0">
              <a:solidFill>
                <a:srgbClr val="3601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id="{FA2FC50A-E9D6-4D3B-90BD-F5522B19B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625" y="5066450"/>
            <a:ext cx="72612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360159"/>
                </a:solidFill>
                <a:cs typeface="Arial" charset="0"/>
              </a:rPr>
              <a:t>ФАКУЛЬТЕТА ЭКОНОМИКИ И ПРОЦЕССОВ УПРАВЛЕНИЯ</a:t>
            </a: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5F14D5D0-D605-4994-9C49-9ABAB75AA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51" y="1022086"/>
            <a:ext cx="79787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360159"/>
                </a:solidFill>
                <a:cs typeface="Arial" charset="0"/>
              </a:rPr>
              <a:t>СОЧИНСКИЙ ГОСУДАРСТВЕННЫЙ </a:t>
            </a:r>
          </a:p>
          <a:p>
            <a:pPr algn="ctr"/>
            <a:r>
              <a:rPr lang="ru-RU" sz="2400" b="1" dirty="0">
                <a:solidFill>
                  <a:srgbClr val="360159"/>
                </a:solidFill>
                <a:cs typeface="Arial" charset="0"/>
              </a:rPr>
              <a:t>УНИВЕРСИТЕТ</a:t>
            </a:r>
          </a:p>
          <a:p>
            <a:pPr algn="ctr"/>
            <a:r>
              <a:rPr lang="ru-RU" sz="2400" b="1" dirty="0">
                <a:solidFill>
                  <a:srgbClr val="360159"/>
                </a:solidFill>
                <a:cs typeface="Arial" charset="0"/>
              </a:rPr>
              <a:t>ОПОРНЫЙ ВУЗ КРАСНОДАРСКОГО КРАЯ</a:t>
            </a:r>
            <a:endParaRPr lang="ru-RU" sz="2400" dirty="0">
              <a:solidFill>
                <a:srgbClr val="360159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075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EiPU_Logo.png">
            <a:extLst>
              <a:ext uri="{FF2B5EF4-FFF2-40B4-BE49-F238E27FC236}">
                <a16:creationId xmlns:a16="http://schemas.microsoft.com/office/drawing/2014/main" id="{5BE63157-8AA0-4CBA-ABE3-E49F4FD459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7" y="219325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5771807-7B82-4C37-BF2E-0EB1F12A3574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3C50C6-13C4-4C11-A41E-1D049EC5CE22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CB0DB7-1D75-4506-AC93-0139795F8B33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50510A-DED9-43E2-ABB8-C81E9BF731D6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31C761E-69BB-4868-BC87-7EC264734E02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6C26A6-033E-4B6B-9B79-DC80B29BF7F5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5B1C13-9BCB-47EF-92AC-B813E83E5858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@economSGU</a:t>
            </a:r>
            <a:endParaRPr lang="ru-RU" sz="831" b="1" dirty="0">
              <a:solidFill>
                <a:srgbClr val="3601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9904E50-A93A-43D4-8B2E-2811A33286B1}"/>
              </a:ext>
            </a:extLst>
          </p:cNvPr>
          <p:cNvSpPr/>
          <p:nvPr/>
        </p:nvSpPr>
        <p:spPr>
          <a:xfrm>
            <a:off x="0" y="984773"/>
            <a:ext cx="2056264" cy="4257605"/>
          </a:xfrm>
          <a:prstGeom prst="rect">
            <a:avLst/>
          </a:prstGeom>
          <a:blipFill dpi="0" rotWithShape="1">
            <a:blip r:embed="rId4"/>
            <a:srcRect/>
            <a:tile tx="82550" ty="0" sx="70000" sy="7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39070FB-4184-431F-A12B-659D7A07267F}"/>
              </a:ext>
            </a:extLst>
          </p:cNvPr>
          <p:cNvSpPr/>
          <p:nvPr/>
        </p:nvSpPr>
        <p:spPr>
          <a:xfrm>
            <a:off x="2223164" y="984773"/>
            <a:ext cx="2279176" cy="4257605"/>
          </a:xfrm>
          <a:prstGeom prst="rect">
            <a:avLst/>
          </a:prstGeom>
          <a:blipFill dpi="0" rotWithShape="1">
            <a:blip r:embed="rId5"/>
            <a:srcRect/>
            <a:tile tx="527050" ty="0" sx="60000" sy="6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8164C6B-8B20-42B3-BB50-E233362436B8}"/>
              </a:ext>
            </a:extLst>
          </p:cNvPr>
          <p:cNvSpPr/>
          <p:nvPr/>
        </p:nvSpPr>
        <p:spPr>
          <a:xfrm>
            <a:off x="4655308" y="984773"/>
            <a:ext cx="2279176" cy="4257603"/>
          </a:xfrm>
          <a:prstGeom prst="rect">
            <a:avLst/>
          </a:prstGeom>
          <a:blipFill dpi="0" rotWithShape="1">
            <a:blip r:embed="rId6"/>
            <a:srcRect/>
            <a:tile tx="-749300" ty="0" sx="75000" sy="75000" flip="none" algn="ctr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DAE24C1-96E7-42B4-A11F-8273FA85082A}"/>
              </a:ext>
            </a:extLst>
          </p:cNvPr>
          <p:cNvSpPr/>
          <p:nvPr/>
        </p:nvSpPr>
        <p:spPr>
          <a:xfrm>
            <a:off x="7101384" y="984773"/>
            <a:ext cx="2042616" cy="4257603"/>
          </a:xfrm>
          <a:prstGeom prst="rect">
            <a:avLst/>
          </a:prstGeom>
          <a:blipFill dpi="0" rotWithShape="1">
            <a:blip r:embed="rId7"/>
            <a:srcRect/>
            <a:tile tx="0" ty="0" sx="30000" sy="3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876D0C-F4A3-4CAC-BABB-93833531441B}"/>
              </a:ext>
            </a:extLst>
          </p:cNvPr>
          <p:cNvSpPr txBox="1"/>
          <p:nvPr/>
        </p:nvSpPr>
        <p:spPr>
          <a:xfrm>
            <a:off x="1" y="5400277"/>
            <a:ext cx="2056264" cy="461665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7CE6767-01C7-4D00-A612-72E97DCC8271}"/>
              </a:ext>
            </a:extLst>
          </p:cNvPr>
          <p:cNvSpPr txBox="1"/>
          <p:nvPr/>
        </p:nvSpPr>
        <p:spPr>
          <a:xfrm>
            <a:off x="2223165" y="5400277"/>
            <a:ext cx="2279176" cy="769441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Базовые кафедры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A06160-650F-49EF-A5C8-00AE4FD38658}"/>
              </a:ext>
            </a:extLst>
          </p:cNvPr>
          <p:cNvSpPr txBox="1"/>
          <p:nvPr/>
        </p:nvSpPr>
        <p:spPr>
          <a:xfrm>
            <a:off x="4502340" y="5421325"/>
            <a:ext cx="2577720" cy="400110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Трудоустройство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0CEF6CB-6303-422E-B238-9963134CC270}"/>
              </a:ext>
            </a:extLst>
          </p:cNvPr>
          <p:cNvSpPr txBox="1"/>
          <p:nvPr/>
        </p:nvSpPr>
        <p:spPr>
          <a:xfrm>
            <a:off x="7080060" y="5464690"/>
            <a:ext cx="2063939" cy="1015663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карьерного роста</a:t>
            </a:r>
          </a:p>
        </p:txBody>
      </p:sp>
    </p:spTree>
    <p:extLst>
      <p:ext uri="{BB962C8B-B14F-4D97-AF65-F5344CB8AC3E}">
        <p14:creationId xmlns:p14="http://schemas.microsoft.com/office/powerpoint/2010/main" val="664187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EiPU_Logo.png">
            <a:extLst>
              <a:ext uri="{FF2B5EF4-FFF2-40B4-BE49-F238E27FC236}">
                <a16:creationId xmlns:a16="http://schemas.microsoft.com/office/drawing/2014/main" id="{5BE63157-8AA0-4CBA-ABE3-E49F4FD459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7" y="219325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5771807-7B82-4C37-BF2E-0EB1F12A3574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3C50C6-13C4-4C11-A41E-1D049EC5CE22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CB0DB7-1D75-4506-AC93-0139795F8B33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50510A-DED9-43E2-ABB8-C81E9BF731D6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31C761E-69BB-4868-BC87-7EC264734E02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6C26A6-033E-4B6B-9B79-DC80B29BF7F5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5B1C13-9BCB-47EF-92AC-B813E83E5858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@economSGU</a:t>
            </a:r>
            <a:endParaRPr lang="ru-RU" sz="831" b="1" dirty="0">
              <a:solidFill>
                <a:srgbClr val="3601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0F4520E-48BD-4F41-A679-D01768342E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8301" y="4135490"/>
            <a:ext cx="6552222" cy="240047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5CFE283-3CE0-4006-A644-18C4A717ED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007" y="918750"/>
            <a:ext cx="1887246" cy="135130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39588D4-9065-4528-9EE8-B1E07E5951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9440" y="969371"/>
            <a:ext cx="2010925" cy="125052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F09CA87-AA00-4D89-AF97-1B034DC0397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3570"/>
          <a:stretch/>
        </p:blipFill>
        <p:spPr>
          <a:xfrm>
            <a:off x="4724552" y="975977"/>
            <a:ext cx="1463433" cy="103065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4576F7B-A683-445E-AA12-E6F9AEB064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2172" y="970951"/>
            <a:ext cx="2042989" cy="122304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C419995-AE2C-4883-8E26-1337FD6BB9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4468" y="2399488"/>
            <a:ext cx="3629944" cy="169699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8AA6340-06D0-4743-8285-3C70A5C5F3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30365" y="2376194"/>
            <a:ext cx="3610295" cy="1696991"/>
          </a:xfrm>
          <a:prstGeom prst="rect">
            <a:avLst/>
          </a:prstGeom>
        </p:spPr>
      </p:pic>
      <p:sp>
        <p:nvSpPr>
          <p:cNvPr id="20" name="Rectangle 9"/>
          <p:cNvSpPr txBox="1">
            <a:spLocks noChangeArrowheads="1"/>
          </p:cNvSpPr>
          <p:nvPr/>
        </p:nvSpPr>
        <p:spPr bwMode="auto">
          <a:xfrm>
            <a:off x="5389938" y="457556"/>
            <a:ext cx="3599999" cy="489373"/>
          </a:xfrm>
          <a:prstGeom prst="rect">
            <a:avLst/>
          </a:prstGeom>
          <a:noFill/>
          <a:ln w="9525">
            <a:solidFill>
              <a:srgbClr val="36015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>
            <a:lvl1pPr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360159"/>
                </a:solidFill>
                <a:latin typeface="Times New Roman" pitchFamily="18" charset="0"/>
                <a:cs typeface="Times New Roman" pitchFamily="18" charset="0"/>
              </a:rPr>
              <a:t>Бизнес инкубатор СГУ</a:t>
            </a:r>
          </a:p>
        </p:txBody>
      </p:sp>
    </p:spTree>
    <p:extLst>
      <p:ext uri="{BB962C8B-B14F-4D97-AF65-F5344CB8AC3E}">
        <p14:creationId xmlns:p14="http://schemas.microsoft.com/office/powerpoint/2010/main" val="2958816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EiPU_Logo.png">
            <a:extLst>
              <a:ext uri="{FF2B5EF4-FFF2-40B4-BE49-F238E27FC236}">
                <a16:creationId xmlns:a16="http://schemas.microsoft.com/office/drawing/2014/main" id="{5BE63157-8AA0-4CBA-ABE3-E49F4FD459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7" y="219325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5771807-7B82-4C37-BF2E-0EB1F12A3574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3C50C6-13C4-4C11-A41E-1D049EC5CE22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CB0DB7-1D75-4506-AC93-0139795F8B33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50510A-DED9-43E2-ABB8-C81E9BF731D6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31C761E-69BB-4868-BC87-7EC264734E02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6C26A6-033E-4B6B-9B79-DC80B29BF7F5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5B1C13-9BCB-47EF-92AC-B813E83E5858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@economSGU</a:t>
            </a:r>
            <a:endParaRPr lang="ru-RU" sz="831" b="1" dirty="0">
              <a:solidFill>
                <a:srgbClr val="3601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DF40250B-3365-4E66-B63E-2854861E4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264" y="1626344"/>
            <a:ext cx="72612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360159"/>
                </a:solidFill>
                <a:cs typeface="Arial" charset="0"/>
              </a:rPr>
              <a:t>БЛАГОДАРИМ ЗА ВНИМАНИЕ!</a:t>
            </a:r>
          </a:p>
        </p:txBody>
      </p:sp>
      <p:pic>
        <p:nvPicPr>
          <p:cNvPr id="14" name="Рисунок 13" descr="http://qrcoder.ru/code/?https%3A%2F%2Fwww.instagram.com%2Feconomsgu&amp;4&amp;0">
            <a:extLst>
              <a:ext uri="{FF2B5EF4-FFF2-40B4-BE49-F238E27FC236}">
                <a16:creationId xmlns:a16="http://schemas.microsoft.com/office/drawing/2014/main" id="{5AC58C49-5480-491A-9BC0-6AF5271CDDF4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1" t="9160" r="8793" b="9521"/>
          <a:stretch/>
        </p:blipFill>
        <p:spPr bwMode="auto">
          <a:xfrm>
            <a:off x="314393" y="4291438"/>
            <a:ext cx="1876425" cy="18726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://qrcoder.ru/code/?https%3A%2F%2Fvk.com%2Feconomsutr&amp;4&amp;0">
            <a:extLst>
              <a:ext uri="{FF2B5EF4-FFF2-40B4-BE49-F238E27FC236}">
                <a16:creationId xmlns:a16="http://schemas.microsoft.com/office/drawing/2014/main" id="{3153DDE2-B26D-4F3A-AF3D-5280F0A996F0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9" t="10650" r="10108" b="9306"/>
          <a:stretch/>
        </p:blipFill>
        <p:spPr bwMode="auto">
          <a:xfrm>
            <a:off x="2481705" y="4308236"/>
            <a:ext cx="1867535" cy="1879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xtBox 16">
            <a:extLst>
              <a:ext uri="{FF2B5EF4-FFF2-40B4-BE49-F238E27FC236}">
                <a16:creationId xmlns:a16="http://schemas.microsoft.com/office/drawing/2014/main" id="{14A508C5-7DFF-4EC9-99B1-97A17DDFB916}"/>
              </a:ext>
            </a:extLst>
          </p:cNvPr>
          <p:cNvSpPr txBox="1"/>
          <p:nvPr/>
        </p:nvSpPr>
        <p:spPr>
          <a:xfrm>
            <a:off x="1415399" y="3835734"/>
            <a:ext cx="3261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2000" b="1" kern="1200" dirty="0">
                <a:solidFill>
                  <a:srgbClr val="36015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@</a:t>
            </a:r>
            <a:r>
              <a:rPr lang="en-US" sz="2000" b="1" kern="1200" dirty="0" err="1">
                <a:solidFill>
                  <a:srgbClr val="36015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economsgu</a:t>
            </a:r>
            <a:endParaRPr lang="ru-RU" sz="900" dirty="0">
              <a:solidFill>
                <a:srgbClr val="36015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" name="Picture 4" descr="ÐÐ°ÑÑÐ¸Ð½ÐºÐ¸ Ð¿Ð¾ Ð·Ð°Ð¿ÑÐ¾ÑÑ Ð¸Ð½ÑÑÐ°Ð³ÑÐ°Ð¼ Ð»Ð¾Ð³Ð¾">
            <a:extLst>
              <a:ext uri="{FF2B5EF4-FFF2-40B4-BE49-F238E27FC236}">
                <a16:creationId xmlns:a16="http://schemas.microsoft.com/office/drawing/2014/main" id="{94F159E2-69C7-419F-BDB8-B5E82CF26FE5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2" y="3304655"/>
            <a:ext cx="593725" cy="59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9">
            <a:extLst>
              <a:ext uri="{FF2B5EF4-FFF2-40B4-BE49-F238E27FC236}">
                <a16:creationId xmlns:a16="http://schemas.microsoft.com/office/drawing/2014/main" id="{409C76E8-539A-434A-B5E7-72921E315AFF}"/>
              </a:ext>
            </a:extLst>
          </p:cNvPr>
          <p:cNvSpPr txBox="1"/>
          <p:nvPr/>
        </p:nvSpPr>
        <p:spPr>
          <a:xfrm>
            <a:off x="4193747" y="3806651"/>
            <a:ext cx="2681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400" b="1" kern="1200" dirty="0">
                <a:solidFill>
                  <a:srgbClr val="36015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@</a:t>
            </a:r>
            <a:r>
              <a:rPr lang="en-US" sz="2400" b="1" kern="1200" dirty="0" err="1">
                <a:solidFill>
                  <a:srgbClr val="36015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economsutr</a:t>
            </a:r>
            <a:endParaRPr lang="ru-RU" sz="1000" dirty="0">
              <a:solidFill>
                <a:srgbClr val="36015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9" name="Picture 2" descr="ÐÐ°ÑÑÐ¸Ð½ÐºÐ¸ Ð¿Ð¾ Ð·Ð°Ð¿ÑÐ¾ÑÑ vk">
            <a:extLst>
              <a:ext uri="{FF2B5EF4-FFF2-40B4-BE49-F238E27FC236}">
                <a16:creationId xmlns:a16="http://schemas.microsoft.com/office/drawing/2014/main" id="{6D5F9CC2-F978-4BB8-8D40-58318FCF44A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339" y="3329047"/>
            <a:ext cx="596265" cy="59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 descr="http://qrcoder.ru/code/?https%3A%2F%2Fwww.facebook.com%2Feconomsgu%2F&amp;4&amp;0">
            <a:extLst>
              <a:ext uri="{FF2B5EF4-FFF2-40B4-BE49-F238E27FC236}">
                <a16:creationId xmlns:a16="http://schemas.microsoft.com/office/drawing/2014/main" id="{1F3D8581-50EF-4EB7-9BA4-4990FA554F57}"/>
              </a:ext>
            </a:extLst>
          </p:cNvPr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1" t="8804" r="9116" b="10194"/>
          <a:stretch/>
        </p:blipFill>
        <p:spPr bwMode="auto">
          <a:xfrm>
            <a:off x="4702339" y="4257768"/>
            <a:ext cx="1913255" cy="19062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http://qrcoder.ru/code/?https%3A%2F%2Fwww.sutr.ru%2Ffaculties%2Ffeipu%2F&amp;4&amp;0">
            <a:extLst>
              <a:ext uri="{FF2B5EF4-FFF2-40B4-BE49-F238E27FC236}">
                <a16:creationId xmlns:a16="http://schemas.microsoft.com/office/drawing/2014/main" id="{BF3463DC-E0DF-43B2-886E-8BE2437CC934}"/>
              </a:ext>
            </a:extLst>
          </p:cNvPr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5" t="9536" r="9236" b="9234"/>
          <a:stretch/>
        </p:blipFill>
        <p:spPr bwMode="auto">
          <a:xfrm>
            <a:off x="6947735" y="4287756"/>
            <a:ext cx="1909445" cy="19094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" descr="ÐÐ°ÑÑÐ¸Ð½ÐºÐ¸ Ð¿Ð¾ Ð·Ð°Ð¿ÑÐ¾ÑÑ facebook">
            <a:extLst>
              <a:ext uri="{FF2B5EF4-FFF2-40B4-BE49-F238E27FC236}">
                <a16:creationId xmlns:a16="http://schemas.microsoft.com/office/drawing/2014/main" id="{64E4D285-58B0-418B-9FDC-51B93E6D40FA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784" y="3256393"/>
            <a:ext cx="647065" cy="64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C4987B9-7837-4CB0-91D7-88451BB92492}"/>
              </a:ext>
            </a:extLst>
          </p:cNvPr>
          <p:cNvPicPr/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477" y="3290394"/>
            <a:ext cx="626745" cy="592455"/>
          </a:xfrm>
          <a:prstGeom prst="rect">
            <a:avLst/>
          </a:prstGeom>
          <a:noFill/>
        </p:spPr>
      </p:pic>
      <p:sp>
        <p:nvSpPr>
          <p:cNvPr id="25" name="TextBox 23">
            <a:extLst>
              <a:ext uri="{FF2B5EF4-FFF2-40B4-BE49-F238E27FC236}">
                <a16:creationId xmlns:a16="http://schemas.microsoft.com/office/drawing/2014/main" id="{4CA7F83F-B7C1-4DBC-8D3A-BA9C951EDAC8}"/>
              </a:ext>
            </a:extLst>
          </p:cNvPr>
          <p:cNvSpPr txBox="1"/>
          <p:nvPr/>
        </p:nvSpPr>
        <p:spPr>
          <a:xfrm>
            <a:off x="6814977" y="3806651"/>
            <a:ext cx="2042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en-GB" sz="2400" b="1" kern="1200" dirty="0">
                <a:solidFill>
                  <a:srgbClr val="36015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www.sutr.ru</a:t>
            </a:r>
            <a:endParaRPr lang="ru-RU" sz="1000" dirty="0">
              <a:solidFill>
                <a:srgbClr val="36015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624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7" name="Rectangle 9"/>
          <p:cNvSpPr>
            <a:spLocks noGrp="1" noChangeArrowheads="1"/>
          </p:cNvSpPr>
          <p:nvPr>
            <p:ph type="title"/>
          </p:nvPr>
        </p:nvSpPr>
        <p:spPr>
          <a:xfrm>
            <a:off x="5759338" y="930979"/>
            <a:ext cx="3028649" cy="1957882"/>
          </a:xfrm>
          <a:ln>
            <a:solidFill>
              <a:srgbClr val="360159"/>
            </a:solidFill>
          </a:ln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360159"/>
                </a:solidFill>
                <a:latin typeface="Times New Roman" pitchFamily="18" charset="0"/>
                <a:cs typeface="Times New Roman" pitchFamily="18" charset="0"/>
              </a:rPr>
              <a:t>Совет по защите </a:t>
            </a:r>
            <a:br>
              <a:rPr lang="ru-RU" sz="1800" b="1" dirty="0">
                <a:solidFill>
                  <a:srgbClr val="36015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360159"/>
                </a:solidFill>
                <a:latin typeface="Times New Roman" pitchFamily="18" charset="0"/>
                <a:cs typeface="Times New Roman" pitchFamily="18" charset="0"/>
              </a:rPr>
              <a:t>докторских </a:t>
            </a:r>
            <a:br>
              <a:rPr lang="ru-RU" sz="1800" b="1" dirty="0">
                <a:solidFill>
                  <a:srgbClr val="36015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360159"/>
                </a:solidFill>
                <a:latin typeface="Times New Roman" pitchFamily="18" charset="0"/>
                <a:cs typeface="Times New Roman" pitchFamily="18" charset="0"/>
              </a:rPr>
              <a:t>и кандидатских диссертаций </a:t>
            </a:r>
            <a:br>
              <a:rPr lang="ru-RU" sz="1800" b="1" dirty="0">
                <a:solidFill>
                  <a:srgbClr val="36015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360159"/>
                </a:solidFill>
                <a:latin typeface="Times New Roman" pitchFamily="18" charset="0"/>
                <a:cs typeface="Times New Roman" pitchFamily="18" charset="0"/>
              </a:rPr>
              <a:t>Д 212.255.02</a:t>
            </a:r>
          </a:p>
        </p:txBody>
      </p:sp>
      <p:grpSp>
        <p:nvGrpSpPr>
          <p:cNvPr id="2" name="Diagram 2"/>
          <p:cNvGrpSpPr>
            <a:grpSpLocks noChangeAspect="1"/>
          </p:cNvGrpSpPr>
          <p:nvPr/>
        </p:nvGrpSpPr>
        <p:grpSpPr bwMode="auto">
          <a:xfrm>
            <a:off x="716313" y="1670537"/>
            <a:ext cx="7711373" cy="4630615"/>
            <a:chOff x="1500" y="1112"/>
            <a:chExt cx="2716" cy="2349"/>
          </a:xfrm>
          <a:solidFill>
            <a:srgbClr val="864EAC"/>
          </a:solidFill>
        </p:grpSpPr>
        <p:sp>
          <p:nvSpPr>
            <p:cNvPr id="3" name="_s1028"/>
            <p:cNvSpPr>
              <a:spLocks noChangeAspect="1" noChangeArrowheads="1"/>
            </p:cNvSpPr>
            <p:nvPr/>
          </p:nvSpPr>
          <p:spPr bwMode="auto">
            <a:xfrm flipV="1">
              <a:off x="2405" y="1112"/>
              <a:ext cx="906" cy="784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8575" algn="in">
              <a:solidFill>
                <a:srgbClr val="FCC104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>
                <a:defRPr/>
              </a:pPr>
              <a:endParaRPr lang="ru-RU" altLang="ru-RU" sz="1600" dirty="0">
                <a:latin typeface="Arial" panose="020B0604020202020204" pitchFamily="34" charset="0"/>
              </a:endParaRPr>
            </a:p>
            <a:p>
              <a:pPr algn="ctr">
                <a:defRPr/>
              </a:pPr>
              <a:endParaRPr lang="ru-RU" altLang="ru-RU" sz="1600" dirty="0">
                <a:latin typeface="Arial" panose="020B0604020202020204" pitchFamily="34" charset="0"/>
              </a:endParaRPr>
            </a:p>
            <a:p>
              <a:pPr algn="ctr">
                <a:defRPr/>
              </a:pPr>
              <a:endParaRPr lang="ru-RU" altLang="ru-RU" sz="1600" dirty="0">
                <a:latin typeface="Arial" panose="020B0604020202020204" pitchFamily="34" charset="0"/>
              </a:endParaRPr>
            </a:p>
            <a:p>
              <a:pPr algn="ctr">
                <a:defRPr/>
              </a:pPr>
              <a:r>
                <a:rPr lang="ru-RU" altLang="ru-RU" sz="1400" b="1" u="sng" dirty="0">
                  <a:solidFill>
                    <a:srgbClr val="F6BD06"/>
                  </a:solidFill>
                  <a:latin typeface="Arial" panose="020B0604020202020204" pitchFamily="34" charset="0"/>
                </a:rPr>
                <a:t>АСПИРАНТУРА</a:t>
              </a:r>
            </a:p>
            <a:p>
              <a:pPr algn="ctr">
                <a:defRPr/>
              </a:pPr>
              <a:endParaRPr lang="ru-RU" altLang="ru-RU" sz="1500" b="1" u="sng" dirty="0">
                <a:solidFill>
                  <a:srgbClr val="F6BD06"/>
                </a:solidFill>
                <a:latin typeface="Arial" panose="020B0604020202020204" pitchFamily="34" charset="0"/>
              </a:endParaRPr>
            </a:p>
            <a:p>
              <a:pPr algn="ctr">
                <a:defRPr/>
              </a:pPr>
              <a:r>
                <a:rPr lang="ru-RU" altLang="ru-RU" sz="1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3 ГОДА ОБУЧЕНИЯ</a:t>
              </a:r>
            </a:p>
          </p:txBody>
        </p:sp>
        <p:sp>
          <p:nvSpPr>
            <p:cNvPr id="4" name="_s1029"/>
            <p:cNvSpPr>
              <a:spLocks noChangeArrowheads="1"/>
            </p:cNvSpPr>
            <p:nvPr/>
          </p:nvSpPr>
          <p:spPr bwMode="auto">
            <a:xfrm flipV="1">
              <a:off x="1953" y="1895"/>
              <a:ext cx="1810" cy="784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8575" algn="in">
              <a:solidFill>
                <a:srgbClr val="FCC104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>
                <a:defRPr/>
              </a:pPr>
              <a:r>
                <a:rPr lang="ru-RU" altLang="ru-RU" b="1" u="sng" dirty="0">
                  <a:solidFill>
                    <a:srgbClr val="FCC104"/>
                  </a:solidFill>
                  <a:latin typeface="Arial" panose="020B0604020202020204" pitchFamily="34" charset="0"/>
                </a:rPr>
                <a:t>МАГИСТРАТУРА</a:t>
              </a:r>
            </a:p>
            <a:p>
              <a:pPr algn="ctr">
                <a:defRPr/>
              </a:pPr>
              <a:endParaRPr lang="ru-RU" altLang="ru-RU" b="1" u="sng" dirty="0">
                <a:solidFill>
                  <a:srgbClr val="FCC104"/>
                </a:solidFill>
                <a:latin typeface="Arial" panose="020B0604020202020204" pitchFamily="34" charset="0"/>
              </a:endParaRPr>
            </a:p>
            <a:p>
              <a:pPr algn="ctr">
                <a:defRPr/>
              </a:pPr>
              <a:r>
                <a:rPr lang="ru-RU" altLang="ru-RU" b="1" u="sng" dirty="0">
                  <a:solidFill>
                    <a:schemeClr val="bg1"/>
                  </a:solidFill>
                  <a:latin typeface="Arial" panose="020B0604020202020204" pitchFamily="34" charset="0"/>
                </a:rPr>
                <a:t>2 ГОДА ОБУЧЕНИЯ – ОФО</a:t>
              </a:r>
            </a:p>
            <a:p>
              <a:pPr algn="ctr">
                <a:defRPr/>
              </a:pPr>
              <a:r>
                <a:rPr lang="ru-RU" altLang="ru-RU" b="1" u="sng" dirty="0">
                  <a:solidFill>
                    <a:schemeClr val="bg1"/>
                  </a:solidFill>
                  <a:latin typeface="Arial" panose="020B0604020202020204" pitchFamily="34" charset="0"/>
                </a:rPr>
                <a:t>2 года 6 месяцев – ЗФО </a:t>
              </a:r>
            </a:p>
          </p:txBody>
        </p:sp>
        <p:sp>
          <p:nvSpPr>
            <p:cNvPr id="5" name="_s1030"/>
            <p:cNvSpPr>
              <a:spLocks noChangeArrowheads="1"/>
            </p:cNvSpPr>
            <p:nvPr/>
          </p:nvSpPr>
          <p:spPr bwMode="auto">
            <a:xfrm flipV="1">
              <a:off x="1500" y="2677"/>
              <a:ext cx="2716" cy="784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8575" algn="in">
              <a:solidFill>
                <a:srgbClr val="FCC104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>
                <a:defRPr/>
              </a:pPr>
              <a:r>
                <a:rPr lang="ru-RU" altLang="ru-RU" b="1" u="sng" dirty="0">
                  <a:solidFill>
                    <a:srgbClr val="F6BD0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БАКАЛАВРИАТ</a:t>
              </a:r>
              <a:r>
                <a:rPr lang="ru-RU" altLang="ru-RU" b="1" dirty="0">
                  <a:solidFill>
                    <a:srgbClr val="F6BD0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    </a:t>
              </a:r>
              <a:r>
                <a:rPr lang="ru-RU" altLang="ru-RU" b="1" u="sng" dirty="0">
                  <a:solidFill>
                    <a:srgbClr val="F6BD0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СПЕЦИАЛИТЕТ</a:t>
              </a:r>
            </a:p>
            <a:p>
              <a:pPr algn="ctr">
                <a:defRPr/>
              </a:pPr>
              <a:endParaRPr lang="ru-RU" altLang="ru-RU" b="1" u="sng" dirty="0">
                <a:solidFill>
                  <a:srgbClr val="F6BD0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defRPr/>
              </a:pPr>
              <a:r>
                <a:rPr lang="ru-RU" alt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            4 ГОДА ОБУЧЕНИЯ – ОФО    5 ЛЕТ  ОБУЧЕНИЯ – ОФО                        </a:t>
              </a:r>
            </a:p>
            <a:p>
              <a:pPr algn="ctr">
                <a:defRPr/>
              </a:pPr>
              <a:r>
                <a:rPr lang="ru-RU" altLang="ru-RU" b="1" u="sng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лет обучения – ЗФО</a:t>
              </a:r>
            </a:p>
          </p:txBody>
        </p:sp>
      </p:grpSp>
      <p:sp>
        <p:nvSpPr>
          <p:cNvPr id="18437" name="Line 12"/>
          <p:cNvSpPr>
            <a:spLocks noChangeShapeType="1"/>
          </p:cNvSpPr>
          <p:nvPr/>
        </p:nvSpPr>
        <p:spPr bwMode="auto">
          <a:xfrm flipV="1">
            <a:off x="664444" y="1831530"/>
            <a:ext cx="3529012" cy="4248150"/>
          </a:xfrm>
          <a:prstGeom prst="line">
            <a:avLst/>
          </a:prstGeom>
          <a:noFill/>
          <a:ln w="38100">
            <a:solidFill>
              <a:srgbClr val="FCC104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" name="Rectangle 9"/>
          <p:cNvSpPr txBox="1">
            <a:spLocks noChangeArrowheads="1"/>
          </p:cNvSpPr>
          <p:nvPr/>
        </p:nvSpPr>
        <p:spPr>
          <a:xfrm>
            <a:off x="79986" y="2831288"/>
            <a:ext cx="2745275" cy="77874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Сокращённые программы подготовки</a:t>
            </a:r>
          </a:p>
        </p:txBody>
      </p:sp>
      <p:pic>
        <p:nvPicPr>
          <p:cNvPr id="12" name="Рисунок 11" descr="FEiPU_Logo.png">
            <a:extLst>
              <a:ext uri="{FF2B5EF4-FFF2-40B4-BE49-F238E27FC236}">
                <a16:creationId xmlns:a16="http://schemas.microsoft.com/office/drawing/2014/main" id="{62736BCE-FAD9-47E3-8C80-426AECB32E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7" y="219325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ADB38CE-F5E1-4382-AB7D-028C3A295A36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66FCBE3-444D-457A-AF5B-98D91D6BB471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CB97F1D-BFE1-4197-A3F1-2D97B1F64AB9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5DFFAF1-621C-4A7C-B55B-03397792DBD2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FB3A4AA-8754-44DA-9FCA-C297707614FB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87EEEB-2BAE-4794-8732-50700ACA3C6B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69B21F0-ADCE-45D0-A098-11917C8C165C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@economSGU</a:t>
            </a:r>
            <a:endParaRPr lang="ru-RU" sz="831" b="1" dirty="0">
              <a:solidFill>
                <a:srgbClr val="3601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FEiPU_Logo.png">
            <a:extLst>
              <a:ext uri="{FF2B5EF4-FFF2-40B4-BE49-F238E27FC236}">
                <a16:creationId xmlns:a16="http://schemas.microsoft.com/office/drawing/2014/main" id="{62736BCE-FAD9-47E3-8C80-426AECB32E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6" y="165929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ADB38CE-F5E1-4382-AB7D-028C3A295A36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66FCBE3-444D-457A-AF5B-98D91D6BB471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CB97F1D-BFE1-4197-A3F1-2D97B1F64AB9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5DFFAF1-621C-4A7C-B55B-03397792DBD2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FB3A4AA-8754-44DA-9FCA-C297707614FB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87EEEB-2BAE-4794-8732-50700ACA3C6B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31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69B21F0-ADCE-45D0-A098-11917C8C165C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31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@economSGU</a:t>
            </a:r>
            <a:endParaRPr kumimoji="0" lang="ru-RU" sz="831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203054-9767-44F6-A196-5AC072272CD1}"/>
              </a:ext>
            </a:extLst>
          </p:cNvPr>
          <p:cNvSpPr txBox="1"/>
          <p:nvPr/>
        </p:nvSpPr>
        <p:spPr>
          <a:xfrm>
            <a:off x="316591" y="1476816"/>
            <a:ext cx="6301379" cy="5324535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Бакалавриат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38.03.01 «Экономика»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профиль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«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Бухгалтерский учет, анализ и аудит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38.03.03 «Государственное и муниципальное управление»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профиль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«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Государственная и муниципальная служба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Магистратура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38.04.01 «Экономика»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программа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«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Бухгалтерский учет, аудит и налогообложение: управление рисками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38.04.04 «Государственное и муниципальное управление»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программа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«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Технологии административного управления в государственном и муниципальном секторе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864EAC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Специалитет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38.05.01 «Экономическая безопасность»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программа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«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Экономико-правовое обеспечение экономической безопасности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38.05.02 «Таможенное дело»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программа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«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Таможенное дело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</a:endParaRP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BF0196D6-A3AA-40A3-9031-CF2E1DDF90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87000"/>
                    </a14:imgEffect>
                    <a14:imgEffect>
                      <a14:brightnessContrast bright="-14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81" y="633839"/>
            <a:ext cx="589997" cy="577816"/>
          </a:xfrm>
          <a:prstGeom prst="rect">
            <a:avLst/>
          </a:prstGeom>
          <a:effectLst>
            <a:outerShdw blurRad="254000" dist="38100" dir="2700000" sx="102000" sy="102000" algn="tl" rotWithShape="0">
              <a:schemeClr val="bg1">
                <a:alpha val="61000"/>
              </a:schemeClr>
            </a:outerShdw>
          </a:effec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DE79D592-EE90-408A-AE6E-1C1A53E1B3D2}"/>
              </a:ext>
            </a:extLst>
          </p:cNvPr>
          <p:cNvSpPr txBox="1"/>
          <p:nvPr/>
        </p:nvSpPr>
        <p:spPr>
          <a:xfrm>
            <a:off x="1154178" y="927204"/>
            <a:ext cx="7835760" cy="640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580553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86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Кафедра Административного управления, бухгалтерского учета и аудита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1956A7-9948-4787-88B4-52CE8DB700A5}"/>
              </a:ext>
            </a:extLst>
          </p:cNvPr>
          <p:cNvSpPr txBox="1"/>
          <p:nvPr/>
        </p:nvSpPr>
        <p:spPr>
          <a:xfrm>
            <a:off x="6433577" y="1630552"/>
            <a:ext cx="2311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вступительные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(мин. баллы):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415DF4E-A0A1-4591-893C-495E625E3D82}"/>
              </a:ext>
            </a:extLst>
          </p:cNvPr>
          <p:cNvSpPr txBox="1"/>
          <p:nvPr/>
        </p:nvSpPr>
        <p:spPr>
          <a:xfrm>
            <a:off x="6034568" y="2037229"/>
            <a:ext cx="3109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Математика* 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39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Русский язык 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40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sng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Обществознание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45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2075" algn="l"/>
              </a:tabLst>
              <a:defRPr/>
            </a:pPr>
            <a:r>
              <a:rPr kumimoji="0" lang="ru-RU" sz="1200" b="1" i="0" u="sng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ИЛИ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sng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Иностранный язык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30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008E3B-4D7F-452E-A572-6D33718ED68B}"/>
              </a:ext>
            </a:extLst>
          </p:cNvPr>
          <p:cNvSpPr txBox="1"/>
          <p:nvPr/>
        </p:nvSpPr>
        <p:spPr>
          <a:xfrm>
            <a:off x="6810866" y="3438246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вступительные: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CAC3316-3D64-48C7-86D3-537780A66595}"/>
              </a:ext>
            </a:extLst>
          </p:cNvPr>
          <p:cNvSpPr txBox="1"/>
          <p:nvPr/>
        </p:nvSpPr>
        <p:spPr>
          <a:xfrm>
            <a:off x="6445949" y="3671890"/>
            <a:ext cx="2273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Устный экзамен (мин. баллы -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52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6D94D54-ABEE-42D8-8A48-3F782F2CF0F3}"/>
              </a:ext>
            </a:extLst>
          </p:cNvPr>
          <p:cNvSpPr txBox="1"/>
          <p:nvPr/>
        </p:nvSpPr>
        <p:spPr>
          <a:xfrm>
            <a:off x="6445949" y="4452334"/>
            <a:ext cx="2311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вступительные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(мин. баллы):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E0BDFF0-7B26-47F2-9D6E-574C44C217BC}"/>
              </a:ext>
            </a:extLst>
          </p:cNvPr>
          <p:cNvSpPr txBox="1"/>
          <p:nvPr/>
        </p:nvSpPr>
        <p:spPr>
          <a:xfrm>
            <a:off x="6189344" y="4873352"/>
            <a:ext cx="2948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Математика* 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39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Русский язык 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40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sng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Обществознание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45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 </a:t>
            </a:r>
            <a:r>
              <a:rPr kumimoji="0" lang="ru-RU" sz="1200" b="1" i="0" u="sng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ИЛИ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sng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Иностранный язык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30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A4D0057-B879-4AA2-82B7-1E8E03551248}"/>
              </a:ext>
            </a:extLst>
          </p:cNvPr>
          <p:cNvSpPr txBox="1"/>
          <p:nvPr/>
        </p:nvSpPr>
        <p:spPr>
          <a:xfrm>
            <a:off x="6189343" y="5774903"/>
            <a:ext cx="2996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sng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Обществознание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45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Русский язык 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40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Информатика ИКТ  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44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 </a:t>
            </a:r>
            <a:r>
              <a:rPr kumimoji="0" lang="ru-RU" sz="1200" b="1" i="0" u="sng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ИЛИ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Иностранный язык (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30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C53AF9AA-8E26-403D-BA11-36D06C4F2C2A}"/>
              </a:ext>
            </a:extLst>
          </p:cNvPr>
          <p:cNvSpPr/>
          <p:nvPr/>
        </p:nvSpPr>
        <p:spPr>
          <a:xfrm>
            <a:off x="6763468" y="5734623"/>
            <a:ext cx="1800000" cy="25200"/>
          </a:xfrm>
          <a:prstGeom prst="rect">
            <a:avLst/>
          </a:prstGeom>
          <a:solidFill>
            <a:srgbClr val="F6B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6BD0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7660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FEiPU_Logo.png">
            <a:extLst>
              <a:ext uri="{FF2B5EF4-FFF2-40B4-BE49-F238E27FC236}">
                <a16:creationId xmlns:a16="http://schemas.microsoft.com/office/drawing/2014/main" id="{62736BCE-FAD9-47E3-8C80-426AECB32E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7" y="219325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ADB38CE-F5E1-4382-AB7D-028C3A295A36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66FCBE3-444D-457A-AF5B-98D91D6BB471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CB97F1D-BFE1-4197-A3F1-2D97B1F64AB9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5DFFAF1-621C-4A7C-B55B-03397792DBD2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FB3A4AA-8754-44DA-9FCA-C297707614FB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87EEEB-2BAE-4794-8732-50700ACA3C6B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31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69B21F0-ADCE-45D0-A098-11917C8C165C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31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@economSGU</a:t>
            </a:r>
            <a:endParaRPr kumimoji="0" lang="ru-RU" sz="831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203054-9767-44F6-A196-5AC072272CD1}"/>
              </a:ext>
            </a:extLst>
          </p:cNvPr>
          <p:cNvSpPr txBox="1"/>
          <p:nvPr/>
        </p:nvSpPr>
        <p:spPr>
          <a:xfrm>
            <a:off x="343421" y="1912708"/>
            <a:ext cx="6028578" cy="389337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Бакалавриат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38.03.01 «Экономика»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профиль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«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Финансы и управление бизнесом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38.03.07 Товароведение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профиль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«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Товароведение и экспертиза товаров в таможенной деятельности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Магистратура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38.04.01 «Экономика»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программа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«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Финансовая и управленческая бизнес-аналитика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EB08C6-E5E5-4D75-9629-53AD7E3D358D}"/>
              </a:ext>
            </a:extLst>
          </p:cNvPr>
          <p:cNvSpPr txBox="1"/>
          <p:nvPr/>
        </p:nvSpPr>
        <p:spPr>
          <a:xfrm>
            <a:off x="6163931" y="2354739"/>
            <a:ext cx="2891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вступительные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(мин. баллы):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69E68A9-652E-4CF5-A56E-137164964909}"/>
              </a:ext>
            </a:extLst>
          </p:cNvPr>
          <p:cNvSpPr txBox="1"/>
          <p:nvPr/>
        </p:nvSpPr>
        <p:spPr>
          <a:xfrm>
            <a:off x="6034568" y="2950944"/>
            <a:ext cx="3109432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Математика* 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39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Русский язык 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40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600" b="1" i="0" u="sng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Обществознание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45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2075" algn="l"/>
              </a:tabLst>
              <a:defRPr/>
            </a:pPr>
            <a:r>
              <a:rPr kumimoji="0" lang="ru-RU" sz="1600" b="1" i="0" u="sng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ИЛИ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2075" algn="l"/>
              </a:tabLst>
              <a:defRPr/>
            </a:pPr>
            <a:r>
              <a:rPr kumimoji="0" lang="ru-RU" sz="1500" b="1" i="0" u="sng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Иностранный язык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(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30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438960C-F865-490F-A0CC-8EF50AEA1289}"/>
              </a:ext>
            </a:extLst>
          </p:cNvPr>
          <p:cNvSpPr txBox="1"/>
          <p:nvPr/>
        </p:nvSpPr>
        <p:spPr>
          <a:xfrm>
            <a:off x="6683580" y="4741566"/>
            <a:ext cx="20104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вступительные: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0A30782-F255-4700-A00F-F29D844E032D}"/>
              </a:ext>
            </a:extLst>
          </p:cNvPr>
          <p:cNvSpPr txBox="1"/>
          <p:nvPr/>
        </p:nvSpPr>
        <p:spPr>
          <a:xfrm>
            <a:off x="6371999" y="5039241"/>
            <a:ext cx="2835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Устный экзамен (мин. баллы -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52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BF0196D6-A3AA-40A3-9031-CF2E1DDF90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87000"/>
                    </a14:imgEffect>
                    <a14:imgEffect>
                      <a14:brightnessContrast bright="-14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89" y="681165"/>
            <a:ext cx="589997" cy="577816"/>
          </a:xfrm>
          <a:prstGeom prst="rect">
            <a:avLst/>
          </a:prstGeom>
          <a:effectLst>
            <a:outerShdw blurRad="254000" dist="38100" dir="2700000" sx="102000" sy="102000" algn="tl" rotWithShape="0">
              <a:schemeClr val="bg1">
                <a:alpha val="61000"/>
              </a:schemeClr>
            </a:outerShdw>
          </a:effec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DE79D592-EE90-408A-AE6E-1C1A53E1B3D2}"/>
              </a:ext>
            </a:extLst>
          </p:cNvPr>
          <p:cNvSpPr txBox="1"/>
          <p:nvPr/>
        </p:nvSpPr>
        <p:spPr>
          <a:xfrm>
            <a:off x="954405" y="1081071"/>
            <a:ext cx="7787006" cy="68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580553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86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Кафедра Финансов, кредита и мировой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98395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FEiPU_Logo.png">
            <a:extLst>
              <a:ext uri="{FF2B5EF4-FFF2-40B4-BE49-F238E27FC236}">
                <a16:creationId xmlns:a16="http://schemas.microsoft.com/office/drawing/2014/main" id="{62736BCE-FAD9-47E3-8C80-426AECB32E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7" y="219325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ADB38CE-F5E1-4382-AB7D-028C3A295A36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66FCBE3-444D-457A-AF5B-98D91D6BB471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CB97F1D-BFE1-4197-A3F1-2D97B1F64AB9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5DFFAF1-621C-4A7C-B55B-03397792DBD2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FB3A4AA-8754-44DA-9FCA-C297707614FB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87EEEB-2BAE-4794-8732-50700ACA3C6B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31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69B21F0-ADCE-45D0-A098-11917C8C165C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31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@economSGU</a:t>
            </a:r>
            <a:endParaRPr kumimoji="0" lang="ru-RU" sz="831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203054-9767-44F6-A196-5AC072272CD1}"/>
              </a:ext>
            </a:extLst>
          </p:cNvPr>
          <p:cNvSpPr txBox="1"/>
          <p:nvPr/>
        </p:nvSpPr>
        <p:spPr>
          <a:xfrm>
            <a:off x="343421" y="1404102"/>
            <a:ext cx="6028578" cy="5181675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Бакалавриат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38.03.01 «Экономика»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профиль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«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Экономика и управление предприятием (организацией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38.03.02 Менеджмент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профиль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«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Предпринимательство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 бизнес-администрирование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Магистратура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rgbClr val="360159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haroni" panose="02010803020104030203" pitchFamily="2" charset="-79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38.04.01 «Экономика»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программа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«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Экономика и управление фирмой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38.04.02 «Менеджмент»,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программа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«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Предпринимательство и бизнес-менеджмент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EB08C6-E5E5-4D75-9629-53AD7E3D358D}"/>
              </a:ext>
            </a:extLst>
          </p:cNvPr>
          <p:cNvSpPr txBox="1"/>
          <p:nvPr/>
        </p:nvSpPr>
        <p:spPr>
          <a:xfrm>
            <a:off x="5908774" y="1791393"/>
            <a:ext cx="2891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вступительные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(мин. баллы):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69E68A9-652E-4CF5-A56E-137164964909}"/>
              </a:ext>
            </a:extLst>
          </p:cNvPr>
          <p:cNvSpPr txBox="1"/>
          <p:nvPr/>
        </p:nvSpPr>
        <p:spPr>
          <a:xfrm>
            <a:off x="5657393" y="2408370"/>
            <a:ext cx="3268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Математика* 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39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Русский язык 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40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600" b="1" i="0" u="sng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Обществознание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45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ИЛИ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 </a:t>
            </a:r>
          </a:p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600" b="1" i="0" u="sng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Иностранный язык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30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438960C-F865-490F-A0CC-8EF50AEA1289}"/>
              </a:ext>
            </a:extLst>
          </p:cNvPr>
          <p:cNvSpPr txBox="1"/>
          <p:nvPr/>
        </p:nvSpPr>
        <p:spPr>
          <a:xfrm>
            <a:off x="6441471" y="4772165"/>
            <a:ext cx="20104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864EA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вступительные: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0A30782-F255-4700-A00F-F29D844E032D}"/>
              </a:ext>
            </a:extLst>
          </p:cNvPr>
          <p:cNvSpPr txBox="1"/>
          <p:nvPr/>
        </p:nvSpPr>
        <p:spPr>
          <a:xfrm>
            <a:off x="6129890" y="5069840"/>
            <a:ext cx="2835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Устный экзамен (мин. баллы -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6BD06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52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60159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)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BF0196D6-A3AA-40A3-9031-CF2E1DDF90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87000"/>
                    </a14:imgEffect>
                    <a14:imgEffect>
                      <a14:brightnessContrast bright="-14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13" y="572036"/>
            <a:ext cx="589997" cy="577816"/>
          </a:xfrm>
          <a:prstGeom prst="rect">
            <a:avLst/>
          </a:prstGeom>
          <a:effectLst>
            <a:outerShdw blurRad="254000" dist="38100" dir="2700000" sx="102000" sy="102000" algn="tl" rotWithShape="0">
              <a:schemeClr val="bg1">
                <a:alpha val="61000"/>
              </a:schemeClr>
            </a:outerShdw>
          </a:effec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DE79D592-EE90-408A-AE6E-1C1A53E1B3D2}"/>
              </a:ext>
            </a:extLst>
          </p:cNvPr>
          <p:cNvSpPr txBox="1"/>
          <p:nvPr/>
        </p:nvSpPr>
        <p:spPr>
          <a:xfrm>
            <a:off x="1510881" y="927804"/>
            <a:ext cx="6351419" cy="44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580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86" b="1" i="0" u="none" strike="noStrike" kern="1200" cap="none" spc="0" normalizeH="0" baseline="0" noProof="0" dirty="0">
                <a:ln>
                  <a:noFill/>
                </a:ln>
                <a:solidFill>
                  <a:srgbClr val="064B8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Кафедра Экономики и менеджмента</a:t>
            </a:r>
          </a:p>
        </p:txBody>
      </p:sp>
    </p:spTree>
    <p:extLst>
      <p:ext uri="{BB962C8B-B14F-4D97-AF65-F5344CB8AC3E}">
        <p14:creationId xmlns:p14="http://schemas.microsoft.com/office/powerpoint/2010/main" val="674996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EiPU_Logo.png">
            <a:extLst>
              <a:ext uri="{FF2B5EF4-FFF2-40B4-BE49-F238E27FC236}">
                <a16:creationId xmlns:a16="http://schemas.microsoft.com/office/drawing/2014/main" id="{5BE63157-8AA0-4CBA-ABE3-E49F4FD459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7" y="219325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5771807-7B82-4C37-BF2E-0EB1F12A3574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3C50C6-13C4-4C11-A41E-1D049EC5CE22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CB0DB7-1D75-4506-AC93-0139795F8B33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50510A-DED9-43E2-ABB8-C81E9BF731D6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31C761E-69BB-4868-BC87-7EC264734E02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6C26A6-033E-4B6B-9B79-DC80B29BF7F5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5B1C13-9BCB-47EF-92AC-B813E83E5858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@economSGU</a:t>
            </a:r>
            <a:endParaRPr lang="ru-RU" sz="831" b="1" dirty="0">
              <a:solidFill>
                <a:srgbClr val="3601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30A94F6-6DB0-4B48-8709-C281777EECC0}"/>
              </a:ext>
            </a:extLst>
          </p:cNvPr>
          <p:cNvSpPr/>
          <p:nvPr/>
        </p:nvSpPr>
        <p:spPr>
          <a:xfrm>
            <a:off x="0" y="970204"/>
            <a:ext cx="2056264" cy="3533556"/>
          </a:xfrm>
          <a:prstGeom prst="rect">
            <a:avLst/>
          </a:prstGeom>
          <a:blipFill dpi="0" rotWithShape="1">
            <a:blip r:embed="rId4"/>
            <a:srcRect/>
            <a:tile tx="-977900" ty="0" sx="85000" sy="85000" flip="none" algn="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957BC50-EE28-43EA-BA3F-81193F8C9310}"/>
              </a:ext>
            </a:extLst>
          </p:cNvPr>
          <p:cNvSpPr/>
          <p:nvPr/>
        </p:nvSpPr>
        <p:spPr>
          <a:xfrm>
            <a:off x="2223164" y="970204"/>
            <a:ext cx="2279176" cy="3533556"/>
          </a:xfrm>
          <a:prstGeom prst="rect">
            <a:avLst/>
          </a:prstGeom>
          <a:blipFill dpi="0" rotWithShape="1">
            <a:blip r:embed="rId5"/>
            <a:srcRect/>
            <a:tile tx="0" ty="0" sx="90000" sy="90000" flip="none" algn="ctr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C23170B-C00D-4C75-A13F-3C8D413216A9}"/>
              </a:ext>
            </a:extLst>
          </p:cNvPr>
          <p:cNvSpPr/>
          <p:nvPr/>
        </p:nvSpPr>
        <p:spPr>
          <a:xfrm>
            <a:off x="4655308" y="970204"/>
            <a:ext cx="2279176" cy="3533554"/>
          </a:xfrm>
          <a:prstGeom prst="rect">
            <a:avLst/>
          </a:prstGeom>
          <a:blipFill dpi="0" rotWithShape="1">
            <a:blip r:embed="rId6"/>
            <a:srcRect/>
            <a:tile tx="-2432050" ty="0" sx="40000" sy="40000" flip="none" algn="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BFF333D-8EC2-43F7-B724-B2D6195458E3}"/>
              </a:ext>
            </a:extLst>
          </p:cNvPr>
          <p:cNvSpPr/>
          <p:nvPr/>
        </p:nvSpPr>
        <p:spPr>
          <a:xfrm>
            <a:off x="7101384" y="970204"/>
            <a:ext cx="2042616" cy="3533554"/>
          </a:xfrm>
          <a:prstGeom prst="rect">
            <a:avLst/>
          </a:prstGeom>
          <a:blipFill dpi="0" rotWithShape="1">
            <a:blip r:embed="rId7"/>
            <a:srcRect/>
            <a:tile tx="298450" ty="0" sx="55000" sy="55000" flip="none" algn="ctr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A92C83-7EAD-479D-84FE-8D6FA9364BAD}"/>
              </a:ext>
            </a:extLst>
          </p:cNvPr>
          <p:cNvSpPr txBox="1"/>
          <p:nvPr/>
        </p:nvSpPr>
        <p:spPr>
          <a:xfrm>
            <a:off x="335623" y="4702166"/>
            <a:ext cx="3983726" cy="1692771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cs typeface="Arial" charset="0"/>
              </a:rPr>
              <a:t>Стипендии</a:t>
            </a:r>
            <a:r>
              <a:rPr lang="ru-RU" sz="2800" b="1" dirty="0">
                <a:solidFill>
                  <a:srgbClr val="360159"/>
                </a:solidFill>
                <a:cs typeface="Arial" charset="0"/>
              </a:rPr>
              <a:t> до </a:t>
            </a:r>
          </a:p>
          <a:p>
            <a:pPr algn="ctr"/>
            <a:r>
              <a:rPr lang="ru-RU" sz="4400" b="1" dirty="0">
                <a:solidFill>
                  <a:srgbClr val="360159"/>
                </a:solidFill>
                <a:cs typeface="Arial" charset="0"/>
              </a:rPr>
              <a:t>30 000 </a:t>
            </a:r>
            <a:r>
              <a:rPr lang="ru-RU" sz="2800" b="1" dirty="0">
                <a:solidFill>
                  <a:srgbClr val="360159"/>
                </a:solidFill>
                <a:cs typeface="Arial" charset="0"/>
              </a:rPr>
              <a:t>рублей в месяц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F73D6E0-27E4-4823-B04C-BD546CEDBCF9}"/>
              </a:ext>
            </a:extLst>
          </p:cNvPr>
          <p:cNvSpPr/>
          <p:nvPr/>
        </p:nvSpPr>
        <p:spPr>
          <a:xfrm>
            <a:off x="2222500" y="967153"/>
            <a:ext cx="2279650" cy="3519121"/>
          </a:xfrm>
          <a:prstGeom prst="rect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АКАДЕМИЧЕСКИЕ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ИМЕННЫЕ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СОЦИАЛЬНЫЕ </a:t>
            </a:r>
            <a:r>
              <a:rPr lang="ru-RU" sz="2000" b="1" dirty="0">
                <a:solidFill>
                  <a:srgbClr val="F6BD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стипендии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A7D76D5-6E81-4F32-B6EF-A54B230071D0}"/>
              </a:ext>
            </a:extLst>
          </p:cNvPr>
          <p:cNvSpPr/>
          <p:nvPr/>
        </p:nvSpPr>
        <p:spPr>
          <a:xfrm>
            <a:off x="4654550" y="967153"/>
            <a:ext cx="2279650" cy="3519121"/>
          </a:xfrm>
          <a:prstGeom prst="rect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6BD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ОЛИМПИАДЫ, ГРАНТЫ</a:t>
            </a:r>
            <a:endParaRPr lang="ru-RU" b="1" dirty="0">
              <a:solidFill>
                <a:srgbClr val="F6BD0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5E897E6-74AD-4E24-8C43-A3221FA9FC06}"/>
              </a:ext>
            </a:extLst>
          </p:cNvPr>
          <p:cNvSpPr/>
          <p:nvPr/>
        </p:nvSpPr>
        <p:spPr>
          <a:xfrm>
            <a:off x="7100888" y="967153"/>
            <a:ext cx="2043112" cy="3519121"/>
          </a:xfrm>
          <a:prstGeom prst="rect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6BD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 ВКЛЮЧЕННОГО ОБУЧЕНИЯ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07D49CD-E17A-4A0C-8923-CB4297B31828}"/>
              </a:ext>
            </a:extLst>
          </p:cNvPr>
          <p:cNvSpPr/>
          <p:nvPr/>
        </p:nvSpPr>
        <p:spPr>
          <a:xfrm>
            <a:off x="0" y="967153"/>
            <a:ext cx="2055813" cy="3519121"/>
          </a:xfrm>
          <a:prstGeom prst="rect">
            <a:avLst/>
          </a:prstGeom>
          <a:solidFill>
            <a:schemeClr val="tx1">
              <a:lumMod val="85000"/>
              <a:lumOff val="15000"/>
              <a:alpha val="57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6BD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Стипендии</a:t>
            </a:r>
            <a:r>
              <a:rPr lang="ru-RU" dirty="0"/>
              <a:t>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Президента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Правительства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F6BD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РФ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D9956A0-DFAB-4110-BA4A-BCB221C227FD}"/>
              </a:ext>
            </a:extLst>
          </p:cNvPr>
          <p:cNvSpPr txBox="1"/>
          <p:nvPr/>
        </p:nvSpPr>
        <p:spPr>
          <a:xfrm>
            <a:off x="4938713" y="4595813"/>
            <a:ext cx="3686175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Финансирование проектов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DD9F00-A8AB-4985-AA2C-B7FDC3FD90B2}"/>
              </a:ext>
            </a:extLst>
          </p:cNvPr>
          <p:cNvSpPr txBox="1"/>
          <p:nvPr/>
        </p:nvSpPr>
        <p:spPr>
          <a:xfrm>
            <a:off x="4938712" y="5410752"/>
            <a:ext cx="368617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Поездки</a:t>
            </a:r>
            <a:r>
              <a:rPr lang="ru-RU" sz="32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конкурсы, олимпиады</a:t>
            </a:r>
          </a:p>
        </p:txBody>
      </p:sp>
    </p:spTree>
    <p:extLst>
      <p:ext uri="{BB962C8B-B14F-4D97-AF65-F5344CB8AC3E}">
        <p14:creationId xmlns:p14="http://schemas.microsoft.com/office/powerpoint/2010/main" val="1086063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EiPU_Logo.png">
            <a:extLst>
              <a:ext uri="{FF2B5EF4-FFF2-40B4-BE49-F238E27FC236}">
                <a16:creationId xmlns:a16="http://schemas.microsoft.com/office/drawing/2014/main" id="{5BE63157-8AA0-4CBA-ABE3-E49F4FD459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7" y="219325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5771807-7B82-4C37-BF2E-0EB1F12A3574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3C50C6-13C4-4C11-A41E-1D049EC5CE22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CB0DB7-1D75-4506-AC93-0139795F8B33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50510A-DED9-43E2-ABB8-C81E9BF731D6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31C761E-69BB-4868-BC87-7EC264734E02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6C26A6-033E-4B6B-9B79-DC80B29BF7F5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5B1C13-9BCB-47EF-92AC-B813E83E5858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@economSGU</a:t>
            </a:r>
            <a:endParaRPr lang="ru-RU" sz="831" b="1" dirty="0">
              <a:solidFill>
                <a:srgbClr val="3601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91A7BED-9B54-4523-ABBB-27148B3D86E3}"/>
              </a:ext>
            </a:extLst>
          </p:cNvPr>
          <p:cNvSpPr/>
          <p:nvPr/>
        </p:nvSpPr>
        <p:spPr>
          <a:xfrm>
            <a:off x="0" y="984849"/>
            <a:ext cx="2056264" cy="3463923"/>
          </a:xfrm>
          <a:prstGeom prst="rect">
            <a:avLst/>
          </a:prstGeom>
          <a:blipFill dpi="0" rotWithShape="1">
            <a:blip r:embed="rId4"/>
            <a:srcRect/>
            <a:tile tx="-222250" ty="-158750" sx="20000" sy="2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00E1B51-E2C6-438B-BCEA-A602A9636B53}"/>
              </a:ext>
            </a:extLst>
          </p:cNvPr>
          <p:cNvSpPr/>
          <p:nvPr/>
        </p:nvSpPr>
        <p:spPr>
          <a:xfrm>
            <a:off x="2223164" y="984849"/>
            <a:ext cx="2279176" cy="3463923"/>
          </a:xfrm>
          <a:prstGeom prst="rect">
            <a:avLst/>
          </a:prstGeom>
          <a:blipFill dpi="0" rotWithShape="1">
            <a:blip r:embed="rId5"/>
            <a:srcRect/>
            <a:tile tx="-32385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BC22BD08-F68C-4DD4-A406-247A2ADD90EB}"/>
              </a:ext>
            </a:extLst>
          </p:cNvPr>
          <p:cNvSpPr/>
          <p:nvPr/>
        </p:nvSpPr>
        <p:spPr>
          <a:xfrm>
            <a:off x="4655308" y="984849"/>
            <a:ext cx="2279176" cy="3463921"/>
          </a:xfrm>
          <a:prstGeom prst="rect">
            <a:avLst/>
          </a:prstGeom>
          <a:blipFill dpi="0" rotWithShape="1">
            <a:blip r:embed="rId6"/>
            <a:srcRect/>
            <a:tile tx="-2432050" ty="0" sx="40000" sy="40000" flip="none" algn="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30B0370D-D850-4F89-A7EA-2F678ADD22A8}"/>
              </a:ext>
            </a:extLst>
          </p:cNvPr>
          <p:cNvSpPr/>
          <p:nvPr/>
        </p:nvSpPr>
        <p:spPr>
          <a:xfrm>
            <a:off x="7101384" y="984849"/>
            <a:ext cx="2042616" cy="3463921"/>
          </a:xfrm>
          <a:prstGeom prst="rect">
            <a:avLst/>
          </a:prstGeom>
          <a:blipFill dpi="0" rotWithShape="1">
            <a:blip r:embed="rId7"/>
            <a:srcRect/>
            <a:tile tx="1784350" ty="23495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DAB7D7D-2467-4E1C-BF8E-7E81FA55C89E}"/>
              </a:ext>
            </a:extLst>
          </p:cNvPr>
          <p:cNvSpPr txBox="1"/>
          <p:nvPr/>
        </p:nvSpPr>
        <p:spPr>
          <a:xfrm>
            <a:off x="-86477" y="4528355"/>
            <a:ext cx="2226191" cy="1938992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Школы волонтеров</a:t>
            </a: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первокур-сников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т.д.</a:t>
            </a:r>
          </a:p>
        </p:txBody>
      </p:sp>
      <p:pic>
        <p:nvPicPr>
          <p:cNvPr id="27" name="Объект 1">
            <a:extLst>
              <a:ext uri="{FF2B5EF4-FFF2-40B4-BE49-F238E27FC236}">
                <a16:creationId xmlns:a16="http://schemas.microsoft.com/office/drawing/2014/main" id="{52C942D5-E19D-4D7B-B867-CA60F1B931E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496" t="418" r="56086" b="17513"/>
          <a:stretch/>
        </p:blipFill>
        <p:spPr bwMode="auto">
          <a:xfrm>
            <a:off x="4659313" y="969050"/>
            <a:ext cx="2263775" cy="34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B96BED09-BB69-4869-9E55-BD718A75887E}"/>
              </a:ext>
            </a:extLst>
          </p:cNvPr>
          <p:cNvSpPr txBox="1"/>
          <p:nvPr/>
        </p:nvSpPr>
        <p:spPr>
          <a:xfrm>
            <a:off x="2223164" y="4543834"/>
            <a:ext cx="2279176" cy="1938992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крупные международные и городские мероприятия, события,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акции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9FB95A6-F3D5-4032-A465-4751A5A73786}"/>
              </a:ext>
            </a:extLst>
          </p:cNvPr>
          <p:cNvSpPr txBox="1"/>
          <p:nvPr/>
        </p:nvSpPr>
        <p:spPr>
          <a:xfrm>
            <a:off x="4640638" y="4543834"/>
            <a:ext cx="2254074" cy="1938992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Праздники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Секции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свои проекты и творческие коллективы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A4A9B5D-D59B-43AD-8D0F-A16F8E89A8CC}"/>
              </a:ext>
            </a:extLst>
          </p:cNvPr>
          <p:cNvSpPr txBox="1"/>
          <p:nvPr/>
        </p:nvSpPr>
        <p:spPr>
          <a:xfrm>
            <a:off x="7033010" y="4543834"/>
            <a:ext cx="2063939" cy="1938992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Соревнования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Спартакиады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Универсиады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Клубы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Социальные проекты </a:t>
            </a:r>
          </a:p>
        </p:txBody>
      </p:sp>
    </p:spTree>
    <p:extLst>
      <p:ext uri="{BB962C8B-B14F-4D97-AF65-F5344CB8AC3E}">
        <p14:creationId xmlns:p14="http://schemas.microsoft.com/office/powerpoint/2010/main" val="13129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EiPU_Logo.png">
            <a:extLst>
              <a:ext uri="{FF2B5EF4-FFF2-40B4-BE49-F238E27FC236}">
                <a16:creationId xmlns:a16="http://schemas.microsoft.com/office/drawing/2014/main" id="{5BE63157-8AA0-4CBA-ABE3-E49F4FD459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7" y="219325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5771807-7B82-4C37-BF2E-0EB1F12A3574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3C50C6-13C4-4C11-A41E-1D049EC5CE22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CB0DB7-1D75-4506-AC93-0139795F8B33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50510A-DED9-43E2-ABB8-C81E9BF731D6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31C761E-69BB-4868-BC87-7EC264734E02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6C26A6-033E-4B6B-9B79-DC80B29BF7F5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5B1C13-9BCB-47EF-92AC-B813E83E5858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@economSGU</a:t>
            </a:r>
            <a:endParaRPr lang="ru-RU" sz="831" b="1" dirty="0">
              <a:solidFill>
                <a:srgbClr val="3601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BFDD76F-27F2-4A09-9696-521D4B290204}"/>
              </a:ext>
            </a:extLst>
          </p:cNvPr>
          <p:cNvSpPr/>
          <p:nvPr/>
        </p:nvSpPr>
        <p:spPr>
          <a:xfrm>
            <a:off x="0" y="1023410"/>
            <a:ext cx="2056264" cy="3535511"/>
          </a:xfrm>
          <a:prstGeom prst="rect">
            <a:avLst/>
          </a:prstGeom>
          <a:blipFill dpi="0" rotWithShape="1">
            <a:blip r:embed="rId4"/>
            <a:srcRect/>
            <a:tile tx="-6985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54D4E56-6003-4787-8C15-55764867A435}"/>
              </a:ext>
            </a:extLst>
          </p:cNvPr>
          <p:cNvSpPr/>
          <p:nvPr/>
        </p:nvSpPr>
        <p:spPr>
          <a:xfrm>
            <a:off x="2223164" y="1023410"/>
            <a:ext cx="2279176" cy="3535511"/>
          </a:xfrm>
          <a:prstGeom prst="rect">
            <a:avLst/>
          </a:prstGeom>
          <a:blipFill dpi="0" rotWithShape="1">
            <a:blip r:embed="rId5"/>
            <a:srcRect/>
            <a:tile tx="-1282700" ty="-603250" sx="55000" sy="55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0BFD49F-B9B7-4955-8B31-B4687C0492B7}"/>
              </a:ext>
            </a:extLst>
          </p:cNvPr>
          <p:cNvSpPr/>
          <p:nvPr/>
        </p:nvSpPr>
        <p:spPr>
          <a:xfrm>
            <a:off x="4655308" y="1023410"/>
            <a:ext cx="2279176" cy="3535509"/>
          </a:xfrm>
          <a:prstGeom prst="rect">
            <a:avLst/>
          </a:prstGeom>
          <a:blipFill dpi="0" rotWithShape="1">
            <a:blip r:embed="rId6"/>
            <a:srcRect/>
            <a:tile tx="-171450" ty="0" sx="95000" sy="95000" flip="none" algn="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02405BA-D571-47D9-A892-595EA99A6E74}"/>
              </a:ext>
            </a:extLst>
          </p:cNvPr>
          <p:cNvSpPr/>
          <p:nvPr/>
        </p:nvSpPr>
        <p:spPr>
          <a:xfrm>
            <a:off x="7101384" y="1023410"/>
            <a:ext cx="2042616" cy="3535509"/>
          </a:xfrm>
          <a:prstGeom prst="rect">
            <a:avLst/>
          </a:prstGeom>
          <a:blipFill dpi="0" rotWithShape="1">
            <a:blip r:embed="rId7"/>
            <a:srcRect/>
            <a:tile tx="0" ty="0" sx="50000" sy="5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AF1A99-B520-4365-9C64-FCB4252E1917}"/>
              </a:ext>
            </a:extLst>
          </p:cNvPr>
          <p:cNvSpPr txBox="1"/>
          <p:nvPr/>
        </p:nvSpPr>
        <p:spPr>
          <a:xfrm>
            <a:off x="-134250" y="4778081"/>
            <a:ext cx="2324764" cy="430887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Конференции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FDD204D-89EA-43A2-862C-03C26BB8D15F}"/>
              </a:ext>
            </a:extLst>
          </p:cNvPr>
          <p:cNvSpPr txBox="1"/>
          <p:nvPr/>
        </p:nvSpPr>
        <p:spPr>
          <a:xfrm>
            <a:off x="2190514" y="4790612"/>
            <a:ext cx="2311827" cy="178510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Студенческое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научное экономическое общество</a:t>
            </a:r>
            <a:endParaRPr lang="en-US" sz="2200" b="1" dirty="0">
              <a:solidFill>
                <a:srgbClr val="3601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Yes</a:t>
            </a:r>
            <a:endParaRPr lang="ru-RU" sz="2200" b="1" dirty="0">
              <a:solidFill>
                <a:srgbClr val="3601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DC3AE1-C8D2-43E6-8B53-77FD0AA89ECF}"/>
              </a:ext>
            </a:extLst>
          </p:cNvPr>
          <p:cNvSpPr txBox="1"/>
          <p:nvPr/>
        </p:nvSpPr>
        <p:spPr>
          <a:xfrm>
            <a:off x="7101384" y="4822746"/>
            <a:ext cx="2254074" cy="707886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Научные гранты и НИР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1DF3CD-9AF1-47A2-84F1-BDC4B25B7870}"/>
              </a:ext>
            </a:extLst>
          </p:cNvPr>
          <p:cNvSpPr txBox="1"/>
          <p:nvPr/>
        </p:nvSpPr>
        <p:spPr>
          <a:xfrm>
            <a:off x="4870545" y="4810733"/>
            <a:ext cx="2063939" cy="707886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Публикации,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статьи</a:t>
            </a:r>
          </a:p>
        </p:txBody>
      </p:sp>
    </p:spTree>
    <p:extLst>
      <p:ext uri="{BB962C8B-B14F-4D97-AF65-F5344CB8AC3E}">
        <p14:creationId xmlns:p14="http://schemas.microsoft.com/office/powerpoint/2010/main" val="3463519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EiPU_Logo.png">
            <a:extLst>
              <a:ext uri="{FF2B5EF4-FFF2-40B4-BE49-F238E27FC236}">
                <a16:creationId xmlns:a16="http://schemas.microsoft.com/office/drawing/2014/main" id="{5BE63157-8AA0-4CBA-ABE3-E49F4FD459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777" y="219325"/>
            <a:ext cx="1166446" cy="6856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5771807-7B82-4C37-BF2E-0EB1F12A3574}"/>
              </a:ext>
            </a:extLst>
          </p:cNvPr>
          <p:cNvSpPr/>
          <p:nvPr/>
        </p:nvSpPr>
        <p:spPr>
          <a:xfrm>
            <a:off x="154060" y="426343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3C50C6-13C4-4C11-A41E-1D049EC5CE22}"/>
              </a:ext>
            </a:extLst>
          </p:cNvPr>
          <p:cNvSpPr/>
          <p:nvPr/>
        </p:nvSpPr>
        <p:spPr>
          <a:xfrm>
            <a:off x="5389938" y="425904"/>
            <a:ext cx="3600000" cy="316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CB0DB7-1D75-4506-AC93-0139795F8B33}"/>
              </a:ext>
            </a:extLst>
          </p:cNvPr>
          <p:cNvSpPr/>
          <p:nvPr/>
        </p:nvSpPr>
        <p:spPr>
          <a:xfrm>
            <a:off x="154061" y="6560181"/>
            <a:ext cx="883587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50510A-DED9-43E2-ABB8-C81E9BF731D6}"/>
              </a:ext>
            </a:extLst>
          </p:cNvPr>
          <p:cNvSpPr/>
          <p:nvPr/>
        </p:nvSpPr>
        <p:spPr>
          <a:xfrm>
            <a:off x="178205" y="426343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31C761E-69BB-4868-BC87-7EC264734E02}"/>
              </a:ext>
            </a:extLst>
          </p:cNvPr>
          <p:cNvSpPr/>
          <p:nvPr/>
        </p:nvSpPr>
        <p:spPr>
          <a:xfrm>
            <a:off x="8787987" y="425904"/>
            <a:ext cx="138386" cy="31652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6C26A6-033E-4B6B-9B79-DC80B29BF7F5}"/>
              </a:ext>
            </a:extLst>
          </p:cNvPr>
          <p:cNvSpPr txBox="1"/>
          <p:nvPr/>
        </p:nvSpPr>
        <p:spPr>
          <a:xfrm>
            <a:off x="1581630" y="6583040"/>
            <a:ext cx="5574577" cy="21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экономики и процессов управления Сочинского государственного университета, 2021 год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5B1C13-9BCB-47EF-92AC-B813E83E5858}"/>
              </a:ext>
            </a:extLst>
          </p:cNvPr>
          <p:cNvSpPr txBox="1"/>
          <p:nvPr/>
        </p:nvSpPr>
        <p:spPr>
          <a:xfrm>
            <a:off x="6552667" y="6573283"/>
            <a:ext cx="85311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31" b="1" dirty="0">
                <a:solidFill>
                  <a:srgbClr val="3601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@economSGU</a:t>
            </a:r>
            <a:endParaRPr lang="ru-RU" sz="831" b="1" dirty="0">
              <a:solidFill>
                <a:srgbClr val="3601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77BEB36-27AD-4176-B0C6-D9718BBDFDE7}"/>
              </a:ext>
            </a:extLst>
          </p:cNvPr>
          <p:cNvSpPr/>
          <p:nvPr/>
        </p:nvSpPr>
        <p:spPr>
          <a:xfrm>
            <a:off x="1" y="993533"/>
            <a:ext cx="2056264" cy="4094921"/>
          </a:xfrm>
          <a:prstGeom prst="rect">
            <a:avLst/>
          </a:prstGeom>
          <a:blipFill dpi="0" rotWithShape="1">
            <a:blip r:embed="rId4"/>
            <a:srcRect/>
            <a:tile tx="0" ty="0" sx="80000" sy="8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2CEA8EA2-7A8C-4E77-BC95-6FF83CA70902}"/>
              </a:ext>
            </a:extLst>
          </p:cNvPr>
          <p:cNvSpPr/>
          <p:nvPr/>
        </p:nvSpPr>
        <p:spPr>
          <a:xfrm>
            <a:off x="2223165" y="993533"/>
            <a:ext cx="2279176" cy="4094921"/>
          </a:xfrm>
          <a:prstGeom prst="rect">
            <a:avLst/>
          </a:prstGeom>
          <a:blipFill dpi="0" rotWithShape="1">
            <a:blip r:embed="rId5"/>
            <a:srcRect/>
            <a:tile tx="-323850" ty="0" sx="50000" sy="5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41FED12-829D-48AA-BE83-5D69894C3F5A}"/>
              </a:ext>
            </a:extLst>
          </p:cNvPr>
          <p:cNvSpPr/>
          <p:nvPr/>
        </p:nvSpPr>
        <p:spPr>
          <a:xfrm>
            <a:off x="4655309" y="993533"/>
            <a:ext cx="2279176" cy="4094919"/>
          </a:xfrm>
          <a:prstGeom prst="rect">
            <a:avLst/>
          </a:prstGeom>
          <a:blipFill dpi="0" rotWithShape="1">
            <a:blip r:embed="rId6"/>
            <a:srcRect/>
            <a:tile tx="-311150" ty="0" sx="75000" sy="75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BB539E3-1D38-4F50-880A-E08C90A5C161}"/>
              </a:ext>
            </a:extLst>
          </p:cNvPr>
          <p:cNvSpPr/>
          <p:nvPr/>
        </p:nvSpPr>
        <p:spPr>
          <a:xfrm>
            <a:off x="7101385" y="993533"/>
            <a:ext cx="2042616" cy="4094919"/>
          </a:xfrm>
          <a:prstGeom prst="rect">
            <a:avLst/>
          </a:prstGeom>
          <a:blipFill dpi="0" rotWithShape="1">
            <a:blip r:embed="rId7"/>
            <a:srcRect/>
            <a:tile tx="3562350" ty="0" sx="60000" sy="6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360159"/>
              </a:solidFill>
            </a:endParaRPr>
          </a:p>
        </p:txBody>
      </p:sp>
      <p:pic>
        <p:nvPicPr>
          <p:cNvPr id="31" name="Picture 2" descr="D:\декабрь 2013\германия ноябрь\IMG_1667.JPG">
            <a:extLst>
              <a:ext uri="{FF2B5EF4-FFF2-40B4-BE49-F238E27FC236}">
                <a16:creationId xmlns:a16="http://schemas.microsoft.com/office/drawing/2014/main" id="{BE9679AF-216C-443D-BC8B-B8DB007EB7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/>
          <a:srcRect l="62547" t="3185" r="6012" b="14265"/>
          <a:stretch/>
        </p:blipFill>
        <p:spPr bwMode="auto">
          <a:xfrm>
            <a:off x="2235201" y="988747"/>
            <a:ext cx="2249488" cy="4094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BB0452C-984E-4384-A032-D717DCB7119D}"/>
              </a:ext>
            </a:extLst>
          </p:cNvPr>
          <p:cNvSpPr txBox="1"/>
          <p:nvPr/>
        </p:nvSpPr>
        <p:spPr>
          <a:xfrm>
            <a:off x="-44559" y="5140950"/>
            <a:ext cx="2223164" cy="656590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Международное</a:t>
            </a: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сотрудничество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D1A5A82-3AE6-4A27-8366-99E75F9AF1A3}"/>
              </a:ext>
            </a:extLst>
          </p:cNvPr>
          <p:cNvSpPr txBox="1"/>
          <p:nvPr/>
        </p:nvSpPr>
        <p:spPr>
          <a:xfrm>
            <a:off x="2204290" y="5106527"/>
            <a:ext cx="2279176" cy="938719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Международные</a:t>
            </a: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Школы и конференции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2B04274-62B7-471B-8444-720EB4601AFD}"/>
              </a:ext>
            </a:extLst>
          </p:cNvPr>
          <p:cNvSpPr txBox="1"/>
          <p:nvPr/>
        </p:nvSpPr>
        <p:spPr>
          <a:xfrm>
            <a:off x="4654726" y="5088454"/>
            <a:ext cx="2254074" cy="1502976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Курсы</a:t>
            </a:r>
          </a:p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Иностранных языков</a:t>
            </a:r>
          </a:p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Двойные дипломы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B0BD5FD-A1F5-424D-A3F9-C144C5E5E3E6}"/>
              </a:ext>
            </a:extLst>
          </p:cNvPr>
          <p:cNvSpPr txBox="1"/>
          <p:nvPr/>
        </p:nvSpPr>
        <p:spPr>
          <a:xfrm>
            <a:off x="7080060" y="5434195"/>
            <a:ext cx="2063939" cy="374461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601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Стажировки</a:t>
            </a:r>
          </a:p>
        </p:txBody>
      </p:sp>
    </p:spTree>
    <p:extLst>
      <p:ext uri="{BB962C8B-B14F-4D97-AF65-F5344CB8AC3E}">
        <p14:creationId xmlns:p14="http://schemas.microsoft.com/office/powerpoint/2010/main" val="18194683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1092</TotalTime>
  <Words>674</Words>
  <Application>Microsoft Office PowerPoint</Application>
  <PresentationFormat>Экран (4:3)</PresentationFormat>
  <Paragraphs>189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Совет по защите  докторских  и кандидатских диссертаций  Д 212.255.02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Anna</cp:lastModifiedBy>
  <cp:revision>34</cp:revision>
  <cp:lastPrinted>2020-04-13T11:44:42Z</cp:lastPrinted>
  <dcterms:created xsi:type="dcterms:W3CDTF">2018-11-28T15:56:25Z</dcterms:created>
  <dcterms:modified xsi:type="dcterms:W3CDTF">2021-03-16T04:24:10Z</dcterms:modified>
</cp:coreProperties>
</file>